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79" r:id="rId4"/>
    <p:sldId id="280" r:id="rId5"/>
    <p:sldId id="281" r:id="rId6"/>
    <p:sldId id="321" r:id="rId7"/>
    <p:sldId id="322" r:id="rId8"/>
    <p:sldId id="323" r:id="rId9"/>
    <p:sldId id="326" r:id="rId10"/>
    <p:sldId id="325" r:id="rId11"/>
    <p:sldId id="324" r:id="rId12"/>
    <p:sldId id="283" r:id="rId13"/>
    <p:sldId id="286" r:id="rId14"/>
    <p:sldId id="285" r:id="rId15"/>
    <p:sldId id="295" r:id="rId16"/>
    <p:sldId id="296" r:id="rId17"/>
    <p:sldId id="288" r:id="rId18"/>
    <p:sldId id="289" r:id="rId19"/>
    <p:sldId id="298" r:id="rId20"/>
    <p:sldId id="299" r:id="rId21"/>
    <p:sldId id="300" r:id="rId22"/>
    <p:sldId id="290" r:id="rId23"/>
    <p:sldId id="301" r:id="rId24"/>
    <p:sldId id="302" r:id="rId25"/>
    <p:sldId id="303" r:id="rId26"/>
    <p:sldId id="291" r:id="rId27"/>
    <p:sldId id="305" r:id="rId28"/>
    <p:sldId id="292" r:id="rId29"/>
    <p:sldId id="306" r:id="rId30"/>
    <p:sldId id="309" r:id="rId31"/>
    <p:sldId id="317" r:id="rId32"/>
    <p:sldId id="310" r:id="rId33"/>
    <p:sldId id="311" r:id="rId34"/>
    <p:sldId id="312" r:id="rId35"/>
    <p:sldId id="314" r:id="rId36"/>
    <p:sldId id="328" r:id="rId37"/>
    <p:sldId id="327" r:id="rId38"/>
    <p:sldId id="329" r:id="rId39"/>
    <p:sldId id="330" r:id="rId40"/>
    <p:sldId id="331" r:id="rId41"/>
    <p:sldId id="332" r:id="rId42"/>
    <p:sldId id="27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2"/>
    <a:srgbClr val="D11242"/>
    <a:srgbClr val="666666"/>
    <a:srgbClr val="00FF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7A6F8-159C-4013-B3A9-ED8642317C30}" v="7" dt="2023-04-07T17:53:35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1" autoAdjust="0"/>
    <p:restoredTop sz="96416" autoAdjust="0"/>
  </p:normalViewPr>
  <p:slideViewPr>
    <p:cSldViewPr snapToObjects="1">
      <p:cViewPr varScale="1">
        <p:scale>
          <a:sx n="107" d="100"/>
          <a:sy n="107" d="100"/>
        </p:scale>
        <p:origin x="18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B28B0-3D76-41BD-9356-B7636FE17E4A}" type="doc">
      <dgm:prSet loTypeId="urn:microsoft.com/office/officeart/2005/8/layout/arrow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837FB2-0DEB-4294-AF19-FA4F5AE05D16}">
      <dgm:prSet phldrT="[Text]"/>
      <dgm:spPr>
        <a:solidFill>
          <a:srgbClr val="D11242"/>
        </a:solidFill>
      </dgm:spPr>
      <dgm:t>
        <a:bodyPr/>
        <a:lstStyle/>
        <a:p>
          <a:r>
            <a:rPr lang="en-US" dirty="0">
              <a:solidFill>
                <a:srgbClr val="002D62"/>
              </a:solidFill>
            </a:rPr>
            <a:t>LAWYER</a:t>
          </a:r>
        </a:p>
      </dgm:t>
    </dgm:pt>
    <dgm:pt modelId="{93D643E4-B1E5-44F9-A377-16EAEBBECDFB}" type="parTrans" cxnId="{D8A7716D-82F6-4232-8FB7-A53A01ADE6BD}">
      <dgm:prSet/>
      <dgm:spPr/>
      <dgm:t>
        <a:bodyPr/>
        <a:lstStyle/>
        <a:p>
          <a:endParaRPr lang="en-US"/>
        </a:p>
      </dgm:t>
    </dgm:pt>
    <dgm:pt modelId="{F9B139D8-05DE-4DA7-9979-4D259E2910AA}" type="sibTrans" cxnId="{D8A7716D-82F6-4232-8FB7-A53A01ADE6BD}">
      <dgm:prSet/>
      <dgm:spPr/>
      <dgm:t>
        <a:bodyPr/>
        <a:lstStyle/>
        <a:p>
          <a:endParaRPr lang="en-US"/>
        </a:p>
      </dgm:t>
    </dgm:pt>
    <dgm:pt modelId="{37017E59-4BE5-4587-B077-196AA5035427}">
      <dgm:prSet phldrT="[Text]"/>
      <dgm:spPr/>
      <dgm:t>
        <a:bodyPr/>
        <a:lstStyle/>
        <a:p>
          <a:r>
            <a:rPr lang="en-US" dirty="0">
              <a:solidFill>
                <a:srgbClr val="D11242"/>
              </a:solidFill>
            </a:rPr>
            <a:t>ATTORNEY</a:t>
          </a:r>
        </a:p>
      </dgm:t>
    </dgm:pt>
    <dgm:pt modelId="{565BD13D-EF41-4F81-B50A-B90640CD7119}" type="parTrans" cxnId="{7D2461A3-2285-4D71-8E4F-DB5F2E15A60F}">
      <dgm:prSet/>
      <dgm:spPr/>
      <dgm:t>
        <a:bodyPr/>
        <a:lstStyle/>
        <a:p>
          <a:endParaRPr lang="en-US"/>
        </a:p>
      </dgm:t>
    </dgm:pt>
    <dgm:pt modelId="{720C3EE1-A46E-4373-8E24-D43B0EF84417}" type="sibTrans" cxnId="{7D2461A3-2285-4D71-8E4F-DB5F2E15A60F}">
      <dgm:prSet/>
      <dgm:spPr/>
      <dgm:t>
        <a:bodyPr/>
        <a:lstStyle/>
        <a:p>
          <a:endParaRPr lang="en-US"/>
        </a:p>
      </dgm:t>
    </dgm:pt>
    <dgm:pt modelId="{7119ACF8-BE55-45EA-AB73-9416FEA8E217}" type="pres">
      <dgm:prSet presAssocID="{5E5B28B0-3D76-41BD-9356-B7636FE17E4A}" presName="cycle" presStyleCnt="0">
        <dgm:presLayoutVars>
          <dgm:dir/>
          <dgm:resizeHandles val="exact"/>
        </dgm:presLayoutVars>
      </dgm:prSet>
      <dgm:spPr/>
    </dgm:pt>
    <dgm:pt modelId="{71B3D7FA-98A0-4EB8-A761-56AEF962472B}" type="pres">
      <dgm:prSet presAssocID="{10837FB2-0DEB-4294-AF19-FA4F5AE05D16}" presName="arrow" presStyleLbl="node1" presStyleIdx="0" presStyleCnt="2">
        <dgm:presLayoutVars>
          <dgm:bulletEnabled val="1"/>
        </dgm:presLayoutVars>
      </dgm:prSet>
      <dgm:spPr/>
    </dgm:pt>
    <dgm:pt modelId="{8CAB1313-AC36-41AD-917C-726CA386E590}" type="pres">
      <dgm:prSet presAssocID="{37017E59-4BE5-4587-B077-196AA5035427}" presName="arrow" presStyleLbl="node1" presStyleIdx="1" presStyleCnt="2">
        <dgm:presLayoutVars>
          <dgm:bulletEnabled val="1"/>
        </dgm:presLayoutVars>
      </dgm:prSet>
      <dgm:spPr/>
    </dgm:pt>
  </dgm:ptLst>
  <dgm:cxnLst>
    <dgm:cxn modelId="{6E400A1E-4561-4F37-A46E-7FA94CFC53AA}" type="presOf" srcId="{10837FB2-0DEB-4294-AF19-FA4F5AE05D16}" destId="{71B3D7FA-98A0-4EB8-A761-56AEF962472B}" srcOrd="0" destOrd="0" presId="urn:microsoft.com/office/officeart/2005/8/layout/arrow1"/>
    <dgm:cxn modelId="{D8A7716D-82F6-4232-8FB7-A53A01ADE6BD}" srcId="{5E5B28B0-3D76-41BD-9356-B7636FE17E4A}" destId="{10837FB2-0DEB-4294-AF19-FA4F5AE05D16}" srcOrd="0" destOrd="0" parTransId="{93D643E4-B1E5-44F9-A377-16EAEBBECDFB}" sibTransId="{F9B139D8-05DE-4DA7-9979-4D259E2910AA}"/>
    <dgm:cxn modelId="{7D2461A3-2285-4D71-8E4F-DB5F2E15A60F}" srcId="{5E5B28B0-3D76-41BD-9356-B7636FE17E4A}" destId="{37017E59-4BE5-4587-B077-196AA5035427}" srcOrd="1" destOrd="0" parTransId="{565BD13D-EF41-4F81-B50A-B90640CD7119}" sibTransId="{720C3EE1-A46E-4373-8E24-D43B0EF84417}"/>
    <dgm:cxn modelId="{252569A6-5043-4334-8DA2-8A872C22B515}" type="presOf" srcId="{37017E59-4BE5-4587-B077-196AA5035427}" destId="{8CAB1313-AC36-41AD-917C-726CA386E590}" srcOrd="0" destOrd="0" presId="urn:microsoft.com/office/officeart/2005/8/layout/arrow1"/>
    <dgm:cxn modelId="{DC9C8ECB-270F-4CF5-831E-8FD5F6B54004}" type="presOf" srcId="{5E5B28B0-3D76-41BD-9356-B7636FE17E4A}" destId="{7119ACF8-BE55-45EA-AB73-9416FEA8E217}" srcOrd="0" destOrd="0" presId="urn:microsoft.com/office/officeart/2005/8/layout/arrow1"/>
    <dgm:cxn modelId="{5D97AC6F-FB36-459E-AB5B-74FBA00FC664}" type="presParOf" srcId="{7119ACF8-BE55-45EA-AB73-9416FEA8E217}" destId="{71B3D7FA-98A0-4EB8-A761-56AEF962472B}" srcOrd="0" destOrd="0" presId="urn:microsoft.com/office/officeart/2005/8/layout/arrow1"/>
    <dgm:cxn modelId="{02991DA7-5BC5-4926-B14A-BC283EF10611}" type="presParOf" srcId="{7119ACF8-BE55-45EA-AB73-9416FEA8E217}" destId="{8CAB1313-AC36-41AD-917C-726CA386E59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3D7FA-98A0-4EB8-A761-56AEF962472B}">
      <dsp:nvSpPr>
        <dsp:cNvPr id="0" name=""/>
        <dsp:cNvSpPr/>
      </dsp:nvSpPr>
      <dsp:spPr>
        <a:xfrm rot="16200000">
          <a:off x="197" y="499567"/>
          <a:ext cx="2267303" cy="2267303"/>
        </a:xfrm>
        <a:prstGeom prst="upArrow">
          <a:avLst>
            <a:gd name="adj1" fmla="val 50000"/>
            <a:gd name="adj2" fmla="val 35000"/>
          </a:avLst>
        </a:prstGeom>
        <a:solidFill>
          <a:srgbClr val="D1124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D62"/>
              </a:solidFill>
            </a:rPr>
            <a:t>LAWYER</a:t>
          </a:r>
        </a:p>
      </dsp:txBody>
      <dsp:txXfrm rot="5400000">
        <a:off x="396975" y="1066393"/>
        <a:ext cx="1870525" cy="1133651"/>
      </dsp:txXfrm>
    </dsp:sp>
    <dsp:sp modelId="{8CAB1313-AC36-41AD-917C-726CA386E590}">
      <dsp:nvSpPr>
        <dsp:cNvPr id="0" name=""/>
        <dsp:cNvSpPr/>
      </dsp:nvSpPr>
      <dsp:spPr>
        <a:xfrm rot="5400000">
          <a:off x="2494998" y="499567"/>
          <a:ext cx="2267303" cy="226730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D11242"/>
              </a:solidFill>
            </a:rPr>
            <a:t>ATTORNEY</a:t>
          </a:r>
        </a:p>
      </dsp:txBody>
      <dsp:txXfrm rot="-5400000">
        <a:off x="2494998" y="1066393"/>
        <a:ext cx="1870525" cy="113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044ED-2625-4C15-1517-AE7481707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7492D-808F-CA40-87E0-DEB446E950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31381-23CA-48CE-BCC9-2BD4A0ADA45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7D3D8-6CA1-63E0-86BB-FAD02049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2AA8E-016E-FEC0-5300-70D4B1C74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A562E-42E7-4DB1-9611-1595A006B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D437E-EF43-4C33-8BD8-79265F95B9AD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50A72-18C9-4897-8D55-8E49736AB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0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keliason.com/seo-and-ppc-equals-love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</a:t>
            </a:r>
            <a:r>
              <a:rPr lang="en-US" baseline="0" dirty="0"/>
              <a:t> google does not usually have </a:t>
            </a:r>
            <a:r>
              <a:rPr lang="en-US" baseline="0" dirty="0" err="1"/>
              <a:t>thiings</a:t>
            </a:r>
            <a:r>
              <a:rPr lang="en-US" baseline="0" dirty="0"/>
              <a:t> on left for local searches.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0A72-18C9-4897-8D55-8E49736AB9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4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Keyword Planner, you can: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 new keyword and ad group ideas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search volume for a list of keywords or group them into ad groups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traffic forecasts for a list of keywords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Multiply keyword lists to get new keyword ideas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should pay attention to keyword ideas and ad group ideas, as both can help with SEO. Ad group ideas contain a set of related keywords that might not show up in general keyword ideas.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 attention to average monthly searches, competition, and other available metrics to determine relevant keywords to target.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plan on doing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SEO and PPC together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Keyword Planner can help you determine which keywords are better to target organically or with advertising.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use Keyword Planner’s suggestions as a base to build long tail keywords with the help of some of the other tools below.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0A72-18C9-4897-8D55-8E49736AB97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6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019800"/>
            <a:ext cx="9141619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623B2A6-8C94-71A2-4945-7000F1708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445221"/>
            <a:ext cx="1360913" cy="260379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970F749C-B5FD-F0ED-B571-3E8D7ADB0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96" y="6159510"/>
            <a:ext cx="1015007" cy="60055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D23C4B3-3E77-BDAC-653A-394B1ED7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173640"/>
            <a:ext cx="1015007" cy="5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7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4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6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45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75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2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4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12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5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19519"/>
            <a:ext cx="9144001" cy="8805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055D25-D5AB-4AA9-AF97-196081CB146A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A18C06-372D-4F49-9AA2-0DA6E9CB91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8B67BB8-C0E3-9539-28AB-301DBF0A4B7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59" y="6168247"/>
            <a:ext cx="1015007" cy="54810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D35AB6B-C347-A35A-D2E8-5C6FA29C4A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13" y="6188477"/>
            <a:ext cx="1015007" cy="60055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1C1046B-0DAD-FDA9-F897-91C6A640AF7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54" y="6416659"/>
            <a:ext cx="1360913" cy="2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6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dwords.google.com/home/tools/keyword-plann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eywordtool.io/google-suggest" TargetMode="External"/><Relationship Id="rId5" Type="http://schemas.openxmlformats.org/officeDocument/2006/relationships/hyperlink" Target="https://moz.com/explorer/" TargetMode="External"/><Relationship Id="rId4" Type="http://schemas.openxmlformats.org/officeDocument/2006/relationships/hyperlink" Target="kwfinder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.google.com/test/mobile-friendl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/busines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iwccecenter" TargetMode="External"/><Relationship Id="rId2" Type="http://schemas.openxmlformats.org/officeDocument/2006/relationships/hyperlink" Target="mailto:spitts@iwcc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C6E115-E5E3-AA82-1FCA-74989D649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CC6164-0870-4A93-69D4-1BDAC92AB780}"/>
              </a:ext>
            </a:extLst>
          </p:cNvPr>
          <p:cNvSpPr txBox="1"/>
          <p:nvPr/>
        </p:nvSpPr>
        <p:spPr>
          <a:xfrm>
            <a:off x="1638300" y="48768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Boosting Your Small Business Visibility:  SEO and Local Search</a:t>
            </a:r>
          </a:p>
        </p:txBody>
      </p:sp>
    </p:spTree>
    <p:extLst>
      <p:ext uri="{BB962C8B-B14F-4D97-AF65-F5344CB8AC3E}">
        <p14:creationId xmlns:p14="http://schemas.microsoft.com/office/powerpoint/2010/main" val="18780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0" y="6837363"/>
            <a:ext cx="9144000" cy="0"/>
          </a:xfrm>
          <a:prstGeom prst="line">
            <a:avLst/>
          </a:prstGeom>
          <a:noFill/>
          <a:ln w="50800">
            <a:solidFill>
              <a:srgbClr val="002C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00600" y="2362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18719" y="1096554"/>
            <a:ext cx="61722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342900" algn="l"/>
              </a:tabLst>
              <a:defRPr/>
            </a:pPr>
            <a:r>
              <a:rPr lang="en-US" sz="3000" dirty="0">
                <a:cs typeface="Times New Roman" pitchFamily="18" charset="0"/>
              </a:rPr>
              <a:t>Important Factors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Website navigation and links – text only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Simple URL structure – keep short with main keyword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Page Speed – Google’s Page Speed Insights Tool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Dead links or broken redirects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Sitemap and Robots.txt files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Duplicate content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Text – not pictures for keywords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endParaRPr lang="en-US" sz="2000" dirty="0"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8C9C2-6567-D960-8646-92CBE91FC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91" y="2604659"/>
            <a:ext cx="866968" cy="7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9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883425"/>
            <a:ext cx="7772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5400" dirty="0">
                <a:solidFill>
                  <a:srgbClr val="002D62"/>
                </a:solidFill>
                <a:latin typeface="+mj-lt"/>
              </a:rPr>
              <a:t>2. Content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0" y="6837363"/>
            <a:ext cx="9144000" cy="0"/>
          </a:xfrm>
          <a:prstGeom prst="line">
            <a:avLst/>
          </a:prstGeom>
          <a:noFill/>
          <a:ln w="50800">
            <a:solidFill>
              <a:srgbClr val="002C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00600" y="2362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5900" y="2216580"/>
            <a:ext cx="61722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When we use a search engine we are searching for content. Web pages, blogs, videos, reviews, listings.  It is all content</a:t>
            </a:r>
          </a:p>
          <a:p>
            <a:pPr>
              <a:spcBef>
                <a:spcPts val="1200"/>
              </a:spcBef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It is what customers want.  The more you publish the better you will be found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SERPS use content to determine page rank. How close are searches to content on a page. </a:t>
            </a:r>
          </a:p>
          <a:p>
            <a:pPr marL="457200" indent="-457200">
              <a:spcBef>
                <a:spcPts val="1200"/>
              </a:spcBef>
              <a:buAutoNum type="arabicPeriod"/>
              <a:tabLst>
                <a:tab pos="342900" algn="l"/>
              </a:tabLst>
              <a:defRPr/>
            </a:pPr>
            <a:endParaRPr lang="en-US" sz="2000" dirty="0"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3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31" y="381000"/>
            <a:ext cx="7543800" cy="822961"/>
          </a:xfrm>
        </p:spPr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Who is Visiting Your </a:t>
            </a:r>
            <a:r>
              <a:rPr lang="en-US" dirty="0">
                <a:solidFill>
                  <a:srgbClr val="D11242"/>
                </a:solidFill>
              </a:rPr>
              <a:t>Website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48306"/>
            <a:ext cx="7543801" cy="40233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2D62"/>
                </a:solidFill>
              </a:rPr>
              <a:t>Beyond Demographics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Describe Life/Business Situation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the pain</a:t>
            </a:r>
          </a:p>
          <a:p>
            <a:r>
              <a:rPr lang="en-US" b="1" dirty="0">
                <a:solidFill>
                  <a:srgbClr val="002D62"/>
                </a:solidFill>
              </a:rPr>
              <a:t>Where Are They?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do they read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sites do they visit?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do they search in Google?</a:t>
            </a:r>
            <a:endParaRPr lang="en-US" dirty="0"/>
          </a:p>
          <a:p>
            <a:pPr marL="201168" lvl="1" indent="0">
              <a:buNone/>
            </a:pPr>
            <a:endParaRPr lang="en-US" dirty="0">
              <a:solidFill>
                <a:srgbClr val="002D62"/>
              </a:solidFill>
            </a:endParaRPr>
          </a:p>
          <a:p>
            <a:pPr marL="201168" lvl="1" indent="0">
              <a:buNone/>
            </a:pPr>
            <a:r>
              <a:rPr lang="en-US" sz="2100" b="1" dirty="0">
                <a:solidFill>
                  <a:srgbClr val="002D62"/>
                </a:solidFill>
              </a:rPr>
              <a:t>What Do They Want?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Overall  Value Statement – Elevator Pitch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Basics – Price, Contact Info,  About , Testimonials/reviews, etc.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do they NOT care about (eliminate from site)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does your site/product/service BENEFIT them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31" y="1911144"/>
            <a:ext cx="3915385" cy="26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Elevator Pitch </a:t>
            </a:r>
            <a:endParaRPr lang="en-US" dirty="0">
              <a:solidFill>
                <a:srgbClr val="D1124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 home page should answer quickly: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Who are we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do we do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can you (visitor) do here?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is the Value Proposition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is your Unfair Advantage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Is their a Niche market you can explore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Discover Keywords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906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+mj-lt"/>
              </a:rPr>
              <a:t>What are Keywords?</a:t>
            </a:r>
          </a:p>
          <a:p>
            <a:r>
              <a:rPr lang="en-US" sz="2400" b="1" dirty="0">
                <a:latin typeface="+mj-lt"/>
              </a:rPr>
              <a:t>Words that your customers use when trying to solve the problem they are having. 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As a website owner and content creator, you want the keywords on your page to be relevant to what people are searching for so they have a better chance of finding your content among the results.</a:t>
            </a:r>
            <a:endParaRPr lang="en-US" sz="2400" b="1" i="0" dirty="0">
              <a:effectLst/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0"/>
            <a:ext cx="3080386" cy="2728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1700480"/>
            <a:ext cx="20095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Small Business Help in Iowa</a:t>
            </a:r>
          </a:p>
        </p:txBody>
      </p:sp>
    </p:spTree>
    <p:extLst>
      <p:ext uri="{BB962C8B-B14F-4D97-AF65-F5344CB8AC3E}">
        <p14:creationId xmlns:p14="http://schemas.microsoft.com/office/powerpoint/2010/main" val="414532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9597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How Are </a:t>
            </a:r>
            <a:r>
              <a:rPr lang="en-US" dirty="0">
                <a:solidFill>
                  <a:srgbClr val="D11242"/>
                </a:solidFill>
              </a:rPr>
              <a:t>They</a:t>
            </a:r>
            <a:r>
              <a:rPr lang="en-US" dirty="0">
                <a:solidFill>
                  <a:srgbClr val="002D62"/>
                </a:solidFill>
              </a:rPr>
              <a:t> Searching</a:t>
            </a:r>
            <a:endParaRPr lang="en-US" dirty="0">
              <a:solidFill>
                <a:srgbClr val="D1124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286000"/>
            <a:ext cx="7376160" cy="37947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66666"/>
                </a:solidFill>
              </a:rPr>
              <a:t>Use Search Tools</a:t>
            </a:r>
          </a:p>
          <a:p>
            <a:r>
              <a:rPr lang="en-US" dirty="0">
                <a:solidFill>
                  <a:srgbClr val="666666"/>
                </a:solidFill>
              </a:rPr>
              <a:t>Survey Customers</a:t>
            </a:r>
          </a:p>
          <a:p>
            <a:r>
              <a:rPr lang="en-US" dirty="0">
                <a:solidFill>
                  <a:srgbClr val="666666"/>
                </a:solidFill>
              </a:rPr>
              <a:t>Study Competition </a:t>
            </a:r>
          </a:p>
          <a:p>
            <a:r>
              <a:rPr lang="en-US" dirty="0">
                <a:solidFill>
                  <a:srgbClr val="666666"/>
                </a:solidFill>
              </a:rPr>
              <a:t>Pay attention to vocabulary</a:t>
            </a:r>
          </a:p>
          <a:p>
            <a:r>
              <a:rPr lang="en-US" dirty="0">
                <a:solidFill>
                  <a:srgbClr val="666666"/>
                </a:solidFill>
              </a:rPr>
              <a:t>Start General to Product Specific</a:t>
            </a:r>
          </a:p>
          <a:p>
            <a:r>
              <a:rPr lang="en-US" dirty="0">
                <a:solidFill>
                  <a:srgbClr val="666666"/>
                </a:solidFill>
              </a:rPr>
              <a:t>List Words, Short Phrases and Long Tail</a:t>
            </a:r>
          </a:p>
          <a:p>
            <a:r>
              <a:rPr lang="en-US" dirty="0">
                <a:solidFill>
                  <a:srgbClr val="666666"/>
                </a:solidFill>
              </a:rPr>
              <a:t>The Riches are in the Niches</a:t>
            </a:r>
          </a:p>
          <a:p>
            <a:r>
              <a:rPr lang="en-US" b="1" dirty="0">
                <a:solidFill>
                  <a:srgbClr val="666666"/>
                </a:solidFill>
              </a:rPr>
              <a:t>How to Do Keyword Research by HubSpot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Discover Keywords</a:t>
            </a:r>
            <a:endParaRPr lang="en-US" sz="3100" b="1" dirty="0">
              <a:solidFill>
                <a:srgbClr val="002D62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97323524"/>
              </p:ext>
            </p:extLst>
          </p:nvPr>
        </p:nvGraphicFramePr>
        <p:xfrm>
          <a:off x="4114800" y="1600200"/>
          <a:ext cx="4762500" cy="326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634A816-08B0-CB0A-0472-D0275B1CA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695" y="5030603"/>
            <a:ext cx="909391" cy="8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9597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Keyword </a:t>
            </a:r>
            <a:r>
              <a:rPr lang="en-US" dirty="0">
                <a:solidFill>
                  <a:srgbClr val="D11242"/>
                </a:solidFill>
              </a:rPr>
              <a:t>Tools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1845734"/>
            <a:ext cx="3825241" cy="402336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Google Keyword Planner – 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Search for new keyword ideas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Search Volume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Traffic forecasts for lists of keywords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>
                <a:hlinkClick r:id="rId4"/>
              </a:rPr>
              <a:t>KW Finder</a:t>
            </a:r>
            <a:r>
              <a:rPr lang="en-US" dirty="0"/>
              <a:t> </a:t>
            </a:r>
            <a:r>
              <a:rPr lang="en-US" sz="1200" dirty="0">
                <a:solidFill>
                  <a:schemeClr val="tx1"/>
                </a:solidFill>
              </a:rPr>
              <a:t>(Free for 3 searches daily)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Trends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Volume 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Level of Difficulty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Long Tail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Discover Keywords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918690" y="1845734"/>
            <a:ext cx="382524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hlinkClick r:id="rId5"/>
              </a:rPr>
              <a:t>Moz’s Keyword Explorer </a:t>
            </a:r>
            <a:r>
              <a:rPr lang="en-US" sz="1100" dirty="0">
                <a:solidFill>
                  <a:schemeClr val="tx1"/>
                </a:solidFill>
              </a:rPr>
              <a:t>(3 searches daily)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Keyword suggestions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SERP Results and opportunity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Importance to your campaign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Potential </a:t>
            </a:r>
          </a:p>
          <a:p>
            <a:pPr lvl="1"/>
            <a:endParaRPr lang="en-US" dirty="0"/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  <a:hlinkClick r:id="rId6"/>
              </a:rPr>
              <a:t>Keyword Tool – </a:t>
            </a:r>
            <a:r>
              <a:rPr lang="en-US" sz="1200" dirty="0">
                <a:solidFill>
                  <a:schemeClr val="tx1"/>
                </a:solidFill>
                <a:hlinkClick r:id="rId6"/>
              </a:rPr>
              <a:t>(Free but limited)</a:t>
            </a:r>
            <a:endParaRPr lang="en-US" sz="1200" dirty="0">
              <a:solidFill>
                <a:schemeClr val="tx1"/>
              </a:solidFill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Google Auto Complete Data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1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Main </a:t>
            </a:r>
            <a:r>
              <a:rPr lang="en-US" dirty="0">
                <a:solidFill>
                  <a:srgbClr val="D11242"/>
                </a:solidFill>
              </a:rPr>
              <a:t>Keywords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Keywords are featured on each page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Headlines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Anchor Links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Body</a:t>
            </a:r>
          </a:p>
          <a:p>
            <a:pPr marL="0">
              <a:buNone/>
            </a:pPr>
            <a:r>
              <a:rPr lang="en-US" dirty="0">
                <a:solidFill>
                  <a:schemeClr val="tx1"/>
                </a:solidFill>
              </a:rPr>
              <a:t>What Keywords SHOULD be featured on each page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Home Page - General Business/Value Proposition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Every Other Page – A unique keyword focus</a:t>
            </a: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>
              <a:buNone/>
            </a:pPr>
            <a:r>
              <a:rPr lang="en-US" dirty="0">
                <a:solidFill>
                  <a:schemeClr val="tx1"/>
                </a:solidFill>
              </a:rPr>
              <a:t>Every Page Should Have a Keyword Focus (use dropdown menus)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Each Major Product Category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Each Location- but no duplicate content</a:t>
            </a:r>
          </a:p>
          <a:p>
            <a:r>
              <a:rPr lang="en-US" dirty="0">
                <a:solidFill>
                  <a:schemeClr val="tx1"/>
                </a:solidFill>
              </a:rPr>
              <a:t>New Content should be keyword focused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Blogs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Email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Downloadable 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Title</a:t>
            </a:r>
            <a:r>
              <a:rPr lang="en-US" dirty="0">
                <a:solidFill>
                  <a:srgbClr val="002D62"/>
                </a:solidFill>
              </a:rPr>
              <a:t> Tags</a:t>
            </a:r>
            <a:endParaRPr lang="en-US" dirty="0">
              <a:solidFill>
                <a:srgbClr val="D1124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362200"/>
            <a:ext cx="7543801" cy="4023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title tag is an HTML element that specifies the title of a web page. Title tags are displayed on search engine results pages (SERPs) as the clickable headline for a given result, and are important for usability, SEO, and social sharing.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The title tag of a web page is meant to be an accurate and concise description of a page's content.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Title</a:t>
            </a:r>
            <a:r>
              <a:rPr lang="en-US" dirty="0">
                <a:solidFill>
                  <a:srgbClr val="002D62"/>
                </a:solidFill>
              </a:rPr>
              <a:t> Tags</a:t>
            </a:r>
            <a:endParaRPr lang="en-US" dirty="0">
              <a:solidFill>
                <a:srgbClr val="D112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0600"/>
            <a:ext cx="8543925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4" y="3124200"/>
            <a:ext cx="4890565" cy="260985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748561" y="1445805"/>
            <a:ext cx="3241093" cy="1115472"/>
          </a:xfrm>
          <a:custGeom>
            <a:avLst/>
            <a:gdLst>
              <a:gd name="connsiteX0" fmla="*/ 1661240 w 3241093"/>
              <a:gd name="connsiteY0" fmla="*/ 62237 h 1115472"/>
              <a:gd name="connsiteX1" fmla="*/ 1407506 w 3241093"/>
              <a:gd name="connsiteY1" fmla="*/ 76599 h 1115472"/>
              <a:gd name="connsiteX2" fmla="*/ 837801 w 3241093"/>
              <a:gd name="connsiteY2" fmla="*/ 110111 h 1115472"/>
              <a:gd name="connsiteX3" fmla="*/ 794714 w 3241093"/>
              <a:gd name="connsiteY3" fmla="*/ 134048 h 1115472"/>
              <a:gd name="connsiteX4" fmla="*/ 727690 w 3241093"/>
              <a:gd name="connsiteY4" fmla="*/ 167560 h 1115472"/>
              <a:gd name="connsiteX5" fmla="*/ 703753 w 3241093"/>
              <a:gd name="connsiteY5" fmla="*/ 186710 h 1115472"/>
              <a:gd name="connsiteX6" fmla="*/ 627154 w 3241093"/>
              <a:gd name="connsiteY6" fmla="*/ 201072 h 1115472"/>
              <a:gd name="connsiteX7" fmla="*/ 555343 w 3241093"/>
              <a:gd name="connsiteY7" fmla="*/ 220222 h 1115472"/>
              <a:gd name="connsiteX8" fmla="*/ 512256 w 3241093"/>
              <a:gd name="connsiteY8" fmla="*/ 244159 h 1115472"/>
              <a:gd name="connsiteX9" fmla="*/ 488319 w 3241093"/>
              <a:gd name="connsiteY9" fmla="*/ 263309 h 1115472"/>
              <a:gd name="connsiteX10" fmla="*/ 426082 w 3241093"/>
              <a:gd name="connsiteY10" fmla="*/ 277671 h 1115472"/>
              <a:gd name="connsiteX11" fmla="*/ 392570 w 3241093"/>
              <a:gd name="connsiteY11" fmla="*/ 287246 h 1115472"/>
              <a:gd name="connsiteX12" fmla="*/ 325546 w 3241093"/>
              <a:gd name="connsiteY12" fmla="*/ 301609 h 1115472"/>
              <a:gd name="connsiteX13" fmla="*/ 301609 w 3241093"/>
              <a:gd name="connsiteY13" fmla="*/ 311183 h 1115472"/>
              <a:gd name="connsiteX14" fmla="*/ 225010 w 3241093"/>
              <a:gd name="connsiteY14" fmla="*/ 344696 h 1115472"/>
              <a:gd name="connsiteX15" fmla="*/ 191498 w 3241093"/>
              <a:gd name="connsiteY15" fmla="*/ 363845 h 1115472"/>
              <a:gd name="connsiteX16" fmla="*/ 177135 w 3241093"/>
              <a:gd name="connsiteY16" fmla="*/ 378208 h 1115472"/>
              <a:gd name="connsiteX17" fmla="*/ 124474 w 3241093"/>
              <a:gd name="connsiteY17" fmla="*/ 397357 h 1115472"/>
              <a:gd name="connsiteX18" fmla="*/ 100536 w 3241093"/>
              <a:gd name="connsiteY18" fmla="*/ 402145 h 1115472"/>
              <a:gd name="connsiteX19" fmla="*/ 57449 w 3241093"/>
              <a:gd name="connsiteY19" fmla="*/ 411720 h 1115472"/>
              <a:gd name="connsiteX20" fmla="*/ 33512 w 3241093"/>
              <a:gd name="connsiteY20" fmla="*/ 421294 h 1115472"/>
              <a:gd name="connsiteX21" fmla="*/ 19150 w 3241093"/>
              <a:gd name="connsiteY21" fmla="*/ 435657 h 1115472"/>
              <a:gd name="connsiteX22" fmla="*/ 0 w 3241093"/>
              <a:gd name="connsiteY22" fmla="*/ 521831 h 1115472"/>
              <a:gd name="connsiteX23" fmla="*/ 19150 w 3241093"/>
              <a:gd name="connsiteY23" fmla="*/ 631942 h 1115472"/>
              <a:gd name="connsiteX24" fmla="*/ 23937 w 3241093"/>
              <a:gd name="connsiteY24" fmla="*/ 646304 h 1115472"/>
              <a:gd name="connsiteX25" fmla="*/ 33512 w 3241093"/>
              <a:gd name="connsiteY25" fmla="*/ 679816 h 1115472"/>
              <a:gd name="connsiteX26" fmla="*/ 67024 w 3241093"/>
              <a:gd name="connsiteY26" fmla="*/ 713328 h 1115472"/>
              <a:gd name="connsiteX27" fmla="*/ 100536 w 3241093"/>
              <a:gd name="connsiteY27" fmla="*/ 737265 h 1115472"/>
              <a:gd name="connsiteX28" fmla="*/ 134048 w 3241093"/>
              <a:gd name="connsiteY28" fmla="*/ 770777 h 1115472"/>
              <a:gd name="connsiteX29" fmla="*/ 143623 w 3241093"/>
              <a:gd name="connsiteY29" fmla="*/ 799502 h 1115472"/>
              <a:gd name="connsiteX30" fmla="*/ 177135 w 3241093"/>
              <a:gd name="connsiteY30" fmla="*/ 833014 h 1115472"/>
              <a:gd name="connsiteX31" fmla="*/ 220222 w 3241093"/>
              <a:gd name="connsiteY31" fmla="*/ 880888 h 1115472"/>
              <a:gd name="connsiteX32" fmla="*/ 277671 w 3241093"/>
              <a:gd name="connsiteY32" fmla="*/ 933550 h 1115472"/>
              <a:gd name="connsiteX33" fmla="*/ 301609 w 3241093"/>
              <a:gd name="connsiteY33" fmla="*/ 947912 h 1115472"/>
              <a:gd name="connsiteX34" fmla="*/ 311184 w 3241093"/>
              <a:gd name="connsiteY34" fmla="*/ 967062 h 1115472"/>
              <a:gd name="connsiteX35" fmla="*/ 325546 w 3241093"/>
              <a:gd name="connsiteY35" fmla="*/ 971849 h 1115472"/>
              <a:gd name="connsiteX36" fmla="*/ 354270 w 3241093"/>
              <a:gd name="connsiteY36" fmla="*/ 990999 h 1115472"/>
              <a:gd name="connsiteX37" fmla="*/ 426082 w 3241093"/>
              <a:gd name="connsiteY37" fmla="*/ 1005361 h 1115472"/>
              <a:gd name="connsiteX38" fmla="*/ 454807 w 3241093"/>
              <a:gd name="connsiteY38" fmla="*/ 1024511 h 1115472"/>
              <a:gd name="connsiteX39" fmla="*/ 545768 w 3241093"/>
              <a:gd name="connsiteY39" fmla="*/ 1038874 h 1115472"/>
              <a:gd name="connsiteX40" fmla="*/ 622367 w 3241093"/>
              <a:gd name="connsiteY40" fmla="*/ 1048448 h 1115472"/>
              <a:gd name="connsiteX41" fmla="*/ 794714 w 3241093"/>
              <a:gd name="connsiteY41" fmla="*/ 1072386 h 1115472"/>
              <a:gd name="connsiteX42" fmla="*/ 837801 w 3241093"/>
              <a:gd name="connsiteY42" fmla="*/ 1081960 h 1115472"/>
              <a:gd name="connsiteX43" fmla="*/ 981424 w 3241093"/>
              <a:gd name="connsiteY43" fmla="*/ 1101110 h 1115472"/>
              <a:gd name="connsiteX44" fmla="*/ 1024511 w 3241093"/>
              <a:gd name="connsiteY44" fmla="*/ 1105898 h 1115472"/>
              <a:gd name="connsiteX45" fmla="*/ 1340482 w 3241093"/>
              <a:gd name="connsiteY45" fmla="*/ 1115472 h 1115472"/>
              <a:gd name="connsiteX46" fmla="*/ 2197433 w 3241093"/>
              <a:gd name="connsiteY46" fmla="*/ 1105898 h 1115472"/>
              <a:gd name="connsiteX47" fmla="*/ 2345843 w 3241093"/>
              <a:gd name="connsiteY47" fmla="*/ 1091535 h 1115472"/>
              <a:gd name="connsiteX48" fmla="*/ 2432017 w 3241093"/>
              <a:gd name="connsiteY48" fmla="*/ 1072386 h 1115472"/>
              <a:gd name="connsiteX49" fmla="*/ 2446379 w 3241093"/>
              <a:gd name="connsiteY49" fmla="*/ 1067598 h 1115472"/>
              <a:gd name="connsiteX50" fmla="*/ 2499041 w 3241093"/>
              <a:gd name="connsiteY50" fmla="*/ 1058023 h 1115472"/>
              <a:gd name="connsiteX51" fmla="*/ 2522978 w 3241093"/>
              <a:gd name="connsiteY51" fmla="*/ 1048448 h 1115472"/>
              <a:gd name="connsiteX52" fmla="*/ 2724051 w 3241093"/>
              <a:gd name="connsiteY52" fmla="*/ 1034086 h 1115472"/>
              <a:gd name="connsiteX53" fmla="*/ 2805437 w 3241093"/>
              <a:gd name="connsiteY53" fmla="*/ 1014936 h 1115472"/>
              <a:gd name="connsiteX54" fmla="*/ 2982572 w 3241093"/>
              <a:gd name="connsiteY54" fmla="*/ 957487 h 1115472"/>
              <a:gd name="connsiteX55" fmla="*/ 3068746 w 3241093"/>
              <a:gd name="connsiteY55" fmla="*/ 933550 h 1115472"/>
              <a:gd name="connsiteX56" fmla="*/ 3193219 w 3241093"/>
              <a:gd name="connsiteY56" fmla="*/ 880888 h 1115472"/>
              <a:gd name="connsiteX57" fmla="*/ 3226731 w 3241093"/>
              <a:gd name="connsiteY57" fmla="*/ 833014 h 1115472"/>
              <a:gd name="connsiteX58" fmla="*/ 3241093 w 3241093"/>
              <a:gd name="connsiteY58" fmla="*/ 698966 h 1115472"/>
              <a:gd name="connsiteX59" fmla="*/ 3236306 w 3241093"/>
              <a:gd name="connsiteY59" fmla="*/ 622367 h 1115472"/>
              <a:gd name="connsiteX60" fmla="*/ 3226731 w 3241093"/>
              <a:gd name="connsiteY60" fmla="*/ 603217 h 1115472"/>
              <a:gd name="connsiteX61" fmla="*/ 3202794 w 3241093"/>
              <a:gd name="connsiteY61" fmla="*/ 531405 h 1115472"/>
              <a:gd name="connsiteX62" fmla="*/ 3183644 w 3241093"/>
              <a:gd name="connsiteY62" fmla="*/ 502681 h 1115472"/>
              <a:gd name="connsiteX63" fmla="*/ 3150132 w 3241093"/>
              <a:gd name="connsiteY63" fmla="*/ 421294 h 1115472"/>
              <a:gd name="connsiteX64" fmla="*/ 3116620 w 3241093"/>
              <a:gd name="connsiteY64" fmla="*/ 363845 h 1115472"/>
              <a:gd name="connsiteX65" fmla="*/ 3102258 w 3241093"/>
              <a:gd name="connsiteY65" fmla="*/ 335121 h 1115472"/>
              <a:gd name="connsiteX66" fmla="*/ 3068746 w 3241093"/>
              <a:gd name="connsiteY66" fmla="*/ 277671 h 1115472"/>
              <a:gd name="connsiteX67" fmla="*/ 3059171 w 3241093"/>
              <a:gd name="connsiteY67" fmla="*/ 263309 h 1115472"/>
              <a:gd name="connsiteX68" fmla="*/ 3016084 w 3241093"/>
              <a:gd name="connsiteY68" fmla="*/ 220222 h 1115472"/>
              <a:gd name="connsiteX69" fmla="*/ 2982572 w 3241093"/>
              <a:gd name="connsiteY69" fmla="*/ 196285 h 1115472"/>
              <a:gd name="connsiteX70" fmla="*/ 2934698 w 3241093"/>
              <a:gd name="connsiteY70" fmla="*/ 134048 h 1115472"/>
              <a:gd name="connsiteX71" fmla="*/ 2905973 w 3241093"/>
              <a:gd name="connsiteY71" fmla="*/ 119686 h 1115472"/>
              <a:gd name="connsiteX72" fmla="*/ 2858099 w 3241093"/>
              <a:gd name="connsiteY72" fmla="*/ 86174 h 1115472"/>
              <a:gd name="connsiteX73" fmla="*/ 2824587 w 3241093"/>
              <a:gd name="connsiteY73" fmla="*/ 76599 h 1115472"/>
              <a:gd name="connsiteX74" fmla="*/ 2791075 w 3241093"/>
              <a:gd name="connsiteY74" fmla="*/ 62237 h 1115472"/>
              <a:gd name="connsiteX75" fmla="*/ 2738413 w 3241093"/>
              <a:gd name="connsiteY75" fmla="*/ 52662 h 1115472"/>
              <a:gd name="connsiteX76" fmla="*/ 2671389 w 3241093"/>
              <a:gd name="connsiteY76" fmla="*/ 33512 h 1115472"/>
              <a:gd name="connsiteX77" fmla="*/ 2647452 w 3241093"/>
              <a:gd name="connsiteY77" fmla="*/ 28725 h 1115472"/>
              <a:gd name="connsiteX78" fmla="*/ 2546915 w 3241093"/>
              <a:gd name="connsiteY78" fmla="*/ 19150 h 1115472"/>
              <a:gd name="connsiteX79" fmla="*/ 2489466 w 3241093"/>
              <a:gd name="connsiteY79" fmla="*/ 9575 h 1115472"/>
              <a:gd name="connsiteX80" fmla="*/ 2020298 w 3241093"/>
              <a:gd name="connsiteY80" fmla="*/ 0 h 1115472"/>
              <a:gd name="connsiteX81" fmla="*/ 1919762 w 3241093"/>
              <a:gd name="connsiteY81" fmla="*/ 19150 h 1115472"/>
              <a:gd name="connsiteX82" fmla="*/ 1661240 w 3241093"/>
              <a:gd name="connsiteY82" fmla="*/ 62237 h 11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241093" h="1115472">
                <a:moveTo>
                  <a:pt x="1661240" y="62237"/>
                </a:moveTo>
                <a:cubicBezTo>
                  <a:pt x="1575864" y="71812"/>
                  <a:pt x="1769847" y="56469"/>
                  <a:pt x="1407506" y="76599"/>
                </a:cubicBezTo>
                <a:cubicBezTo>
                  <a:pt x="902590" y="104650"/>
                  <a:pt x="1212406" y="84570"/>
                  <a:pt x="837801" y="110111"/>
                </a:cubicBezTo>
                <a:cubicBezTo>
                  <a:pt x="752309" y="178506"/>
                  <a:pt x="860105" y="97720"/>
                  <a:pt x="794714" y="134048"/>
                </a:cubicBezTo>
                <a:cubicBezTo>
                  <a:pt x="719618" y="175768"/>
                  <a:pt x="838753" y="130540"/>
                  <a:pt x="727690" y="167560"/>
                </a:cubicBezTo>
                <a:cubicBezTo>
                  <a:pt x="719711" y="173943"/>
                  <a:pt x="713240" y="182915"/>
                  <a:pt x="703753" y="186710"/>
                </a:cubicBezTo>
                <a:cubicBezTo>
                  <a:pt x="684130" y="194560"/>
                  <a:pt x="649403" y="195775"/>
                  <a:pt x="627154" y="201072"/>
                </a:cubicBezTo>
                <a:cubicBezTo>
                  <a:pt x="603054" y="206810"/>
                  <a:pt x="579280" y="213839"/>
                  <a:pt x="555343" y="220222"/>
                </a:cubicBezTo>
                <a:cubicBezTo>
                  <a:pt x="490516" y="268844"/>
                  <a:pt x="585391" y="200278"/>
                  <a:pt x="512256" y="244159"/>
                </a:cubicBezTo>
                <a:cubicBezTo>
                  <a:pt x="503494" y="249416"/>
                  <a:pt x="497842" y="259605"/>
                  <a:pt x="488319" y="263309"/>
                </a:cubicBezTo>
                <a:cubicBezTo>
                  <a:pt x="468476" y="271026"/>
                  <a:pt x="446737" y="272507"/>
                  <a:pt x="426082" y="277671"/>
                </a:cubicBezTo>
                <a:cubicBezTo>
                  <a:pt x="414811" y="280489"/>
                  <a:pt x="403741" y="284054"/>
                  <a:pt x="392570" y="287246"/>
                </a:cubicBezTo>
                <a:cubicBezTo>
                  <a:pt x="359701" y="309160"/>
                  <a:pt x="395706" y="288454"/>
                  <a:pt x="325546" y="301609"/>
                </a:cubicBezTo>
                <a:cubicBezTo>
                  <a:pt x="317100" y="303193"/>
                  <a:pt x="309588" y="307992"/>
                  <a:pt x="301609" y="311183"/>
                </a:cubicBezTo>
                <a:cubicBezTo>
                  <a:pt x="253543" y="349635"/>
                  <a:pt x="305193" y="313513"/>
                  <a:pt x="225010" y="344696"/>
                </a:cubicBezTo>
                <a:cubicBezTo>
                  <a:pt x="213019" y="349359"/>
                  <a:pt x="202038" y="356467"/>
                  <a:pt x="191498" y="363845"/>
                </a:cubicBezTo>
                <a:cubicBezTo>
                  <a:pt x="185951" y="367728"/>
                  <a:pt x="183191" y="375180"/>
                  <a:pt x="177135" y="378208"/>
                </a:cubicBezTo>
                <a:cubicBezTo>
                  <a:pt x="160429" y="386561"/>
                  <a:pt x="142302" y="391786"/>
                  <a:pt x="124474" y="397357"/>
                </a:cubicBezTo>
                <a:cubicBezTo>
                  <a:pt x="116707" y="399784"/>
                  <a:pt x="108493" y="400440"/>
                  <a:pt x="100536" y="402145"/>
                </a:cubicBezTo>
                <a:cubicBezTo>
                  <a:pt x="86150" y="405228"/>
                  <a:pt x="71596" y="407678"/>
                  <a:pt x="57449" y="411720"/>
                </a:cubicBezTo>
                <a:cubicBezTo>
                  <a:pt x="49186" y="414081"/>
                  <a:pt x="41491" y="418103"/>
                  <a:pt x="33512" y="421294"/>
                </a:cubicBezTo>
                <a:cubicBezTo>
                  <a:pt x="28725" y="426082"/>
                  <a:pt x="21060" y="429162"/>
                  <a:pt x="19150" y="435657"/>
                </a:cubicBezTo>
                <a:cubicBezTo>
                  <a:pt x="-18649" y="564175"/>
                  <a:pt x="28274" y="465283"/>
                  <a:pt x="0" y="521831"/>
                </a:cubicBezTo>
                <a:cubicBezTo>
                  <a:pt x="6383" y="558535"/>
                  <a:pt x="12115" y="595358"/>
                  <a:pt x="19150" y="631942"/>
                </a:cubicBezTo>
                <a:cubicBezTo>
                  <a:pt x="20103" y="636897"/>
                  <a:pt x="22487" y="641471"/>
                  <a:pt x="23937" y="646304"/>
                </a:cubicBezTo>
                <a:cubicBezTo>
                  <a:pt x="27275" y="657432"/>
                  <a:pt x="27230" y="670043"/>
                  <a:pt x="33512" y="679816"/>
                </a:cubicBezTo>
                <a:cubicBezTo>
                  <a:pt x="42055" y="693105"/>
                  <a:pt x="55853" y="702157"/>
                  <a:pt x="67024" y="713328"/>
                </a:cubicBezTo>
                <a:cubicBezTo>
                  <a:pt x="89742" y="736046"/>
                  <a:pt x="77610" y="729623"/>
                  <a:pt x="100536" y="737265"/>
                </a:cubicBezTo>
                <a:cubicBezTo>
                  <a:pt x="111707" y="748436"/>
                  <a:pt x="129052" y="755790"/>
                  <a:pt x="134048" y="770777"/>
                </a:cubicBezTo>
                <a:cubicBezTo>
                  <a:pt x="137240" y="780352"/>
                  <a:pt x="137878" y="791204"/>
                  <a:pt x="143623" y="799502"/>
                </a:cubicBezTo>
                <a:cubicBezTo>
                  <a:pt x="152615" y="812491"/>
                  <a:pt x="169007" y="819468"/>
                  <a:pt x="177135" y="833014"/>
                </a:cubicBezTo>
                <a:cubicBezTo>
                  <a:pt x="200589" y="872102"/>
                  <a:pt x="180762" y="845015"/>
                  <a:pt x="220222" y="880888"/>
                </a:cubicBezTo>
                <a:cubicBezTo>
                  <a:pt x="252445" y="910182"/>
                  <a:pt x="238352" y="904061"/>
                  <a:pt x="277671" y="933550"/>
                </a:cubicBezTo>
                <a:cubicBezTo>
                  <a:pt x="285115" y="939133"/>
                  <a:pt x="293630" y="943125"/>
                  <a:pt x="301609" y="947912"/>
                </a:cubicBezTo>
                <a:cubicBezTo>
                  <a:pt x="304801" y="954295"/>
                  <a:pt x="306138" y="962016"/>
                  <a:pt x="311184" y="967062"/>
                </a:cubicBezTo>
                <a:cubicBezTo>
                  <a:pt x="314752" y="970630"/>
                  <a:pt x="321135" y="969398"/>
                  <a:pt x="325546" y="971849"/>
                </a:cubicBezTo>
                <a:cubicBezTo>
                  <a:pt x="335605" y="977438"/>
                  <a:pt x="343693" y="986466"/>
                  <a:pt x="354270" y="990999"/>
                </a:cubicBezTo>
                <a:cubicBezTo>
                  <a:pt x="372739" y="998914"/>
                  <a:pt x="405935" y="1002483"/>
                  <a:pt x="426082" y="1005361"/>
                </a:cubicBezTo>
                <a:cubicBezTo>
                  <a:pt x="435657" y="1011744"/>
                  <a:pt x="444032" y="1020470"/>
                  <a:pt x="454807" y="1024511"/>
                </a:cubicBezTo>
                <a:cubicBezTo>
                  <a:pt x="476595" y="1032682"/>
                  <a:pt x="522252" y="1036052"/>
                  <a:pt x="545768" y="1038874"/>
                </a:cubicBezTo>
                <a:lnTo>
                  <a:pt x="622367" y="1048448"/>
                </a:lnTo>
                <a:cubicBezTo>
                  <a:pt x="714759" y="1071547"/>
                  <a:pt x="611736" y="1047659"/>
                  <a:pt x="794714" y="1072386"/>
                </a:cubicBezTo>
                <a:cubicBezTo>
                  <a:pt x="809294" y="1074356"/>
                  <a:pt x="823306" y="1079439"/>
                  <a:pt x="837801" y="1081960"/>
                </a:cubicBezTo>
                <a:cubicBezTo>
                  <a:pt x="868972" y="1087381"/>
                  <a:pt x="952354" y="1097621"/>
                  <a:pt x="981424" y="1101110"/>
                </a:cubicBezTo>
                <a:cubicBezTo>
                  <a:pt x="995772" y="1102832"/>
                  <a:pt x="1010072" y="1105320"/>
                  <a:pt x="1024511" y="1105898"/>
                </a:cubicBezTo>
                <a:lnTo>
                  <a:pt x="1340482" y="1115472"/>
                </a:lnTo>
                <a:lnTo>
                  <a:pt x="2197433" y="1105898"/>
                </a:lnTo>
                <a:cubicBezTo>
                  <a:pt x="2280480" y="1104640"/>
                  <a:pt x="2275901" y="1103192"/>
                  <a:pt x="2345843" y="1091535"/>
                </a:cubicBezTo>
                <a:cubicBezTo>
                  <a:pt x="2393856" y="1072329"/>
                  <a:pt x="2350082" y="1087749"/>
                  <a:pt x="2432017" y="1072386"/>
                </a:cubicBezTo>
                <a:cubicBezTo>
                  <a:pt x="2436977" y="1071456"/>
                  <a:pt x="2441445" y="1068655"/>
                  <a:pt x="2446379" y="1067598"/>
                </a:cubicBezTo>
                <a:cubicBezTo>
                  <a:pt x="2463825" y="1063859"/>
                  <a:pt x="2481487" y="1061215"/>
                  <a:pt x="2499041" y="1058023"/>
                </a:cubicBezTo>
                <a:cubicBezTo>
                  <a:pt x="2507020" y="1054831"/>
                  <a:pt x="2514613" y="1050416"/>
                  <a:pt x="2522978" y="1048448"/>
                </a:cubicBezTo>
                <a:cubicBezTo>
                  <a:pt x="2592094" y="1032186"/>
                  <a:pt x="2648820" y="1036594"/>
                  <a:pt x="2724051" y="1034086"/>
                </a:cubicBezTo>
                <a:cubicBezTo>
                  <a:pt x="2751180" y="1027703"/>
                  <a:pt x="2778716" y="1022853"/>
                  <a:pt x="2805437" y="1014936"/>
                </a:cubicBezTo>
                <a:cubicBezTo>
                  <a:pt x="2864952" y="997302"/>
                  <a:pt x="2922764" y="974100"/>
                  <a:pt x="2982572" y="957487"/>
                </a:cubicBezTo>
                <a:cubicBezTo>
                  <a:pt x="3011297" y="949508"/>
                  <a:pt x="3040607" y="943398"/>
                  <a:pt x="3068746" y="933550"/>
                </a:cubicBezTo>
                <a:cubicBezTo>
                  <a:pt x="3136579" y="909808"/>
                  <a:pt x="3148438" y="903278"/>
                  <a:pt x="3193219" y="880888"/>
                </a:cubicBezTo>
                <a:cubicBezTo>
                  <a:pt x="3204390" y="864930"/>
                  <a:pt x="3219058" y="850918"/>
                  <a:pt x="3226731" y="833014"/>
                </a:cubicBezTo>
                <a:cubicBezTo>
                  <a:pt x="3238051" y="806601"/>
                  <a:pt x="3240005" y="717457"/>
                  <a:pt x="3241093" y="698966"/>
                </a:cubicBezTo>
                <a:cubicBezTo>
                  <a:pt x="3239497" y="673433"/>
                  <a:pt x="3240101" y="647667"/>
                  <a:pt x="3236306" y="622367"/>
                </a:cubicBezTo>
                <a:cubicBezTo>
                  <a:pt x="3235247" y="615309"/>
                  <a:pt x="3229198" y="609914"/>
                  <a:pt x="3226731" y="603217"/>
                </a:cubicBezTo>
                <a:cubicBezTo>
                  <a:pt x="3218008" y="579541"/>
                  <a:pt x="3212733" y="554597"/>
                  <a:pt x="3202794" y="531405"/>
                </a:cubicBezTo>
                <a:cubicBezTo>
                  <a:pt x="3198261" y="520828"/>
                  <a:pt x="3188609" y="513062"/>
                  <a:pt x="3183644" y="502681"/>
                </a:cubicBezTo>
                <a:cubicBezTo>
                  <a:pt x="3170986" y="476213"/>
                  <a:pt x="3162887" y="447715"/>
                  <a:pt x="3150132" y="421294"/>
                </a:cubicBezTo>
                <a:cubicBezTo>
                  <a:pt x="3140494" y="401329"/>
                  <a:pt x="3126535" y="383674"/>
                  <a:pt x="3116620" y="363845"/>
                </a:cubicBezTo>
                <a:cubicBezTo>
                  <a:pt x="3111833" y="354270"/>
                  <a:pt x="3107457" y="344479"/>
                  <a:pt x="3102258" y="335121"/>
                </a:cubicBezTo>
                <a:cubicBezTo>
                  <a:pt x="3091491" y="315741"/>
                  <a:pt x="3080152" y="296682"/>
                  <a:pt x="3068746" y="277671"/>
                </a:cubicBezTo>
                <a:cubicBezTo>
                  <a:pt x="3065786" y="272737"/>
                  <a:pt x="3063059" y="267550"/>
                  <a:pt x="3059171" y="263309"/>
                </a:cubicBezTo>
                <a:cubicBezTo>
                  <a:pt x="3045446" y="248336"/>
                  <a:pt x="3028271" y="236471"/>
                  <a:pt x="3016084" y="220222"/>
                </a:cubicBezTo>
                <a:cubicBezTo>
                  <a:pt x="2997774" y="195808"/>
                  <a:pt x="3009463" y="203007"/>
                  <a:pt x="2982572" y="196285"/>
                </a:cubicBezTo>
                <a:cubicBezTo>
                  <a:pt x="2966614" y="175539"/>
                  <a:pt x="2953205" y="152555"/>
                  <a:pt x="2934698" y="134048"/>
                </a:cubicBezTo>
                <a:cubicBezTo>
                  <a:pt x="2927128" y="126478"/>
                  <a:pt x="2915051" y="125360"/>
                  <a:pt x="2905973" y="119686"/>
                </a:cubicBezTo>
                <a:cubicBezTo>
                  <a:pt x="2889455" y="109362"/>
                  <a:pt x="2876829" y="91525"/>
                  <a:pt x="2858099" y="86174"/>
                </a:cubicBezTo>
                <a:cubicBezTo>
                  <a:pt x="2846928" y="82982"/>
                  <a:pt x="2835528" y="80506"/>
                  <a:pt x="2824587" y="76599"/>
                </a:cubicBezTo>
                <a:cubicBezTo>
                  <a:pt x="2813142" y="72511"/>
                  <a:pt x="2802785" y="65490"/>
                  <a:pt x="2791075" y="62237"/>
                </a:cubicBezTo>
                <a:cubicBezTo>
                  <a:pt x="2773884" y="57462"/>
                  <a:pt x="2755967" y="55854"/>
                  <a:pt x="2738413" y="52662"/>
                </a:cubicBezTo>
                <a:cubicBezTo>
                  <a:pt x="2702102" y="38137"/>
                  <a:pt x="2720663" y="44071"/>
                  <a:pt x="2671389" y="33512"/>
                </a:cubicBezTo>
                <a:cubicBezTo>
                  <a:pt x="2663433" y="31807"/>
                  <a:pt x="2655535" y="29658"/>
                  <a:pt x="2647452" y="28725"/>
                </a:cubicBezTo>
                <a:cubicBezTo>
                  <a:pt x="2614010" y="24866"/>
                  <a:pt x="2580334" y="23201"/>
                  <a:pt x="2546915" y="19150"/>
                </a:cubicBezTo>
                <a:cubicBezTo>
                  <a:pt x="2527642" y="16814"/>
                  <a:pt x="2508867" y="10281"/>
                  <a:pt x="2489466" y="9575"/>
                </a:cubicBezTo>
                <a:cubicBezTo>
                  <a:pt x="2333147" y="3891"/>
                  <a:pt x="2176687" y="3192"/>
                  <a:pt x="2020298" y="0"/>
                </a:cubicBezTo>
                <a:cubicBezTo>
                  <a:pt x="1986786" y="6383"/>
                  <a:pt x="1953593" y="14764"/>
                  <a:pt x="1919762" y="19150"/>
                </a:cubicBezTo>
                <a:cubicBezTo>
                  <a:pt x="1794480" y="35390"/>
                  <a:pt x="1746616" y="52662"/>
                  <a:pt x="1661240" y="62237"/>
                </a:cubicBezTo>
                <a:close/>
              </a:path>
            </a:pathLst>
          </a:custGeom>
          <a:noFill/>
          <a:ln>
            <a:solidFill>
              <a:srgbClr val="D11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08004" y="3389241"/>
            <a:ext cx="3643238" cy="708625"/>
          </a:xfrm>
          <a:custGeom>
            <a:avLst/>
            <a:gdLst>
              <a:gd name="connsiteX0" fmla="*/ 3576214 w 3643238"/>
              <a:gd name="connsiteY0" fmla="*/ 86436 h 708625"/>
              <a:gd name="connsiteX1" fmla="*/ 3552277 w 3643238"/>
              <a:gd name="connsiteY1" fmla="*/ 76862 h 708625"/>
              <a:gd name="connsiteX2" fmla="*/ 3533127 w 3643238"/>
              <a:gd name="connsiteY2" fmla="*/ 67287 h 708625"/>
              <a:gd name="connsiteX3" fmla="*/ 3509190 w 3643238"/>
              <a:gd name="connsiteY3" fmla="*/ 62499 h 708625"/>
              <a:gd name="connsiteX4" fmla="*/ 3494827 w 3643238"/>
              <a:gd name="connsiteY4" fmla="*/ 52924 h 708625"/>
              <a:gd name="connsiteX5" fmla="*/ 3427803 w 3643238"/>
              <a:gd name="connsiteY5" fmla="*/ 33775 h 708625"/>
              <a:gd name="connsiteX6" fmla="*/ 3365567 w 3643238"/>
              <a:gd name="connsiteY6" fmla="*/ 28987 h 708625"/>
              <a:gd name="connsiteX7" fmla="*/ 2321906 w 3643238"/>
              <a:gd name="connsiteY7" fmla="*/ 33775 h 708625"/>
              <a:gd name="connsiteX8" fmla="*/ 2187858 w 3643238"/>
              <a:gd name="connsiteY8" fmla="*/ 52924 h 708625"/>
              <a:gd name="connsiteX9" fmla="*/ 2010723 w 3643238"/>
              <a:gd name="connsiteY9" fmla="*/ 62499 h 708625"/>
              <a:gd name="connsiteX10" fmla="*/ 1699539 w 3643238"/>
              <a:gd name="connsiteY10" fmla="*/ 76862 h 708625"/>
              <a:gd name="connsiteX11" fmla="*/ 1632515 w 3643238"/>
              <a:gd name="connsiteY11" fmla="*/ 86436 h 708625"/>
              <a:gd name="connsiteX12" fmla="*/ 1599003 w 3643238"/>
              <a:gd name="connsiteY12" fmla="*/ 96011 h 708625"/>
              <a:gd name="connsiteX13" fmla="*/ 1431443 w 3643238"/>
              <a:gd name="connsiteY13" fmla="*/ 110374 h 708625"/>
              <a:gd name="connsiteX14" fmla="*/ 1321332 w 3643238"/>
              <a:gd name="connsiteY14" fmla="*/ 119949 h 708625"/>
              <a:gd name="connsiteX15" fmla="*/ 1263883 w 3643238"/>
              <a:gd name="connsiteY15" fmla="*/ 129523 h 708625"/>
              <a:gd name="connsiteX16" fmla="*/ 780352 w 3643238"/>
              <a:gd name="connsiteY16" fmla="*/ 143886 h 708625"/>
              <a:gd name="connsiteX17" fmla="*/ 545768 w 3643238"/>
              <a:gd name="connsiteY17" fmla="*/ 177398 h 708625"/>
              <a:gd name="connsiteX18" fmla="*/ 459594 w 3643238"/>
              <a:gd name="connsiteY18" fmla="*/ 186973 h 708625"/>
              <a:gd name="connsiteX19" fmla="*/ 215435 w 3643238"/>
              <a:gd name="connsiteY19" fmla="*/ 196547 h 708625"/>
              <a:gd name="connsiteX20" fmla="*/ 201072 w 3643238"/>
              <a:gd name="connsiteY20" fmla="*/ 210910 h 708625"/>
              <a:gd name="connsiteX21" fmla="*/ 100536 w 3643238"/>
              <a:gd name="connsiteY21" fmla="*/ 234847 h 708625"/>
              <a:gd name="connsiteX22" fmla="*/ 14362 w 3643238"/>
              <a:gd name="connsiteY22" fmla="*/ 253997 h 708625"/>
              <a:gd name="connsiteX23" fmla="*/ 9575 w 3643238"/>
              <a:gd name="connsiteY23" fmla="*/ 268359 h 708625"/>
              <a:gd name="connsiteX24" fmla="*/ 0 w 3643238"/>
              <a:gd name="connsiteY24" fmla="*/ 287509 h 708625"/>
              <a:gd name="connsiteX25" fmla="*/ 9575 w 3643238"/>
              <a:gd name="connsiteY25" fmla="*/ 411982 h 708625"/>
              <a:gd name="connsiteX26" fmla="*/ 23937 w 3643238"/>
              <a:gd name="connsiteY26" fmla="*/ 431132 h 708625"/>
              <a:gd name="connsiteX27" fmla="*/ 33512 w 3643238"/>
              <a:gd name="connsiteY27" fmla="*/ 445494 h 708625"/>
              <a:gd name="connsiteX28" fmla="*/ 47875 w 3643238"/>
              <a:gd name="connsiteY28" fmla="*/ 488581 h 708625"/>
              <a:gd name="connsiteX29" fmla="*/ 57449 w 3643238"/>
              <a:gd name="connsiteY29" fmla="*/ 502943 h 708625"/>
              <a:gd name="connsiteX30" fmla="*/ 67024 w 3643238"/>
              <a:gd name="connsiteY30" fmla="*/ 522093 h 708625"/>
              <a:gd name="connsiteX31" fmla="*/ 81387 w 3643238"/>
              <a:gd name="connsiteY31" fmla="*/ 531668 h 708625"/>
              <a:gd name="connsiteX32" fmla="*/ 90961 w 3643238"/>
              <a:gd name="connsiteY32" fmla="*/ 546030 h 708625"/>
              <a:gd name="connsiteX33" fmla="*/ 110111 w 3643238"/>
              <a:gd name="connsiteY33" fmla="*/ 579542 h 708625"/>
              <a:gd name="connsiteX34" fmla="*/ 124473 w 3643238"/>
              <a:gd name="connsiteY34" fmla="*/ 598692 h 708625"/>
              <a:gd name="connsiteX35" fmla="*/ 143623 w 3643238"/>
              <a:gd name="connsiteY35" fmla="*/ 603479 h 708625"/>
              <a:gd name="connsiteX36" fmla="*/ 167560 w 3643238"/>
              <a:gd name="connsiteY36" fmla="*/ 622629 h 708625"/>
              <a:gd name="connsiteX37" fmla="*/ 181923 w 3643238"/>
              <a:gd name="connsiteY37" fmla="*/ 636991 h 708625"/>
              <a:gd name="connsiteX38" fmla="*/ 244159 w 3643238"/>
              <a:gd name="connsiteY38" fmla="*/ 656141 h 708625"/>
              <a:gd name="connsiteX39" fmla="*/ 277671 w 3643238"/>
              <a:gd name="connsiteY39" fmla="*/ 670504 h 708625"/>
              <a:gd name="connsiteX40" fmla="*/ 292034 w 3643238"/>
              <a:gd name="connsiteY40" fmla="*/ 680078 h 708625"/>
              <a:gd name="connsiteX41" fmla="*/ 603217 w 3643238"/>
              <a:gd name="connsiteY41" fmla="*/ 699228 h 708625"/>
              <a:gd name="connsiteX42" fmla="*/ 761202 w 3643238"/>
              <a:gd name="connsiteY42" fmla="*/ 680078 h 708625"/>
              <a:gd name="connsiteX43" fmla="*/ 2570853 w 3643238"/>
              <a:gd name="connsiteY43" fmla="*/ 670504 h 708625"/>
              <a:gd name="connsiteX44" fmla="*/ 2747988 w 3643238"/>
              <a:gd name="connsiteY44" fmla="*/ 665716 h 708625"/>
              <a:gd name="connsiteX45" fmla="*/ 2949060 w 3643238"/>
              <a:gd name="connsiteY45" fmla="*/ 646566 h 708625"/>
              <a:gd name="connsiteX46" fmla="*/ 2963422 w 3643238"/>
              <a:gd name="connsiteY46" fmla="*/ 636991 h 708625"/>
              <a:gd name="connsiteX47" fmla="*/ 2982572 w 3643238"/>
              <a:gd name="connsiteY47" fmla="*/ 632204 h 708625"/>
              <a:gd name="connsiteX48" fmla="*/ 3030446 w 3643238"/>
              <a:gd name="connsiteY48" fmla="*/ 622629 h 708625"/>
              <a:gd name="connsiteX49" fmla="*/ 3159707 w 3643238"/>
              <a:gd name="connsiteY49" fmla="*/ 613054 h 708625"/>
              <a:gd name="connsiteX50" fmla="*/ 3217156 w 3643238"/>
              <a:gd name="connsiteY50" fmla="*/ 603479 h 708625"/>
              <a:gd name="connsiteX51" fmla="*/ 3250668 w 3643238"/>
              <a:gd name="connsiteY51" fmla="*/ 598692 h 708625"/>
              <a:gd name="connsiteX52" fmla="*/ 3298543 w 3643238"/>
              <a:gd name="connsiteY52" fmla="*/ 589117 h 708625"/>
              <a:gd name="connsiteX53" fmla="*/ 3317692 w 3643238"/>
              <a:gd name="connsiteY53" fmla="*/ 579542 h 708625"/>
              <a:gd name="connsiteX54" fmla="*/ 3375142 w 3643238"/>
              <a:gd name="connsiteY54" fmla="*/ 565180 h 708625"/>
              <a:gd name="connsiteX55" fmla="*/ 3432591 w 3643238"/>
              <a:gd name="connsiteY55" fmla="*/ 555605 h 708625"/>
              <a:gd name="connsiteX56" fmla="*/ 3451741 w 3643238"/>
              <a:gd name="connsiteY56" fmla="*/ 546030 h 708625"/>
              <a:gd name="connsiteX57" fmla="*/ 3528339 w 3643238"/>
              <a:gd name="connsiteY57" fmla="*/ 536455 h 708625"/>
              <a:gd name="connsiteX58" fmla="*/ 3552277 w 3643238"/>
              <a:gd name="connsiteY58" fmla="*/ 531668 h 708625"/>
              <a:gd name="connsiteX59" fmla="*/ 3595364 w 3643238"/>
              <a:gd name="connsiteY59" fmla="*/ 502943 h 708625"/>
              <a:gd name="connsiteX60" fmla="*/ 3619301 w 3643238"/>
              <a:gd name="connsiteY60" fmla="*/ 498156 h 708625"/>
              <a:gd name="connsiteX61" fmla="*/ 3628876 w 3643238"/>
              <a:gd name="connsiteY61" fmla="*/ 455069 h 708625"/>
              <a:gd name="connsiteX62" fmla="*/ 3633663 w 3643238"/>
              <a:gd name="connsiteY62" fmla="*/ 421557 h 708625"/>
              <a:gd name="connsiteX63" fmla="*/ 3643238 w 3643238"/>
              <a:gd name="connsiteY63" fmla="*/ 402407 h 708625"/>
              <a:gd name="connsiteX64" fmla="*/ 3633663 w 3643238"/>
              <a:gd name="connsiteY64" fmla="*/ 311446 h 708625"/>
              <a:gd name="connsiteX65" fmla="*/ 3628876 w 3643238"/>
              <a:gd name="connsiteY65" fmla="*/ 297084 h 708625"/>
              <a:gd name="connsiteX66" fmla="*/ 3619301 w 3643238"/>
              <a:gd name="connsiteY66" fmla="*/ 263572 h 708625"/>
              <a:gd name="connsiteX67" fmla="*/ 3600151 w 3643238"/>
              <a:gd name="connsiteY67" fmla="*/ 230060 h 708625"/>
              <a:gd name="connsiteX68" fmla="*/ 3595364 w 3643238"/>
              <a:gd name="connsiteY68" fmla="*/ 201335 h 708625"/>
              <a:gd name="connsiteX69" fmla="*/ 3585789 w 3643238"/>
              <a:gd name="connsiteY69" fmla="*/ 186973 h 708625"/>
              <a:gd name="connsiteX70" fmla="*/ 3566639 w 3643238"/>
              <a:gd name="connsiteY70" fmla="*/ 153461 h 708625"/>
              <a:gd name="connsiteX71" fmla="*/ 3552277 w 3643238"/>
              <a:gd name="connsiteY71" fmla="*/ 96011 h 708625"/>
              <a:gd name="connsiteX72" fmla="*/ 3533127 w 3643238"/>
              <a:gd name="connsiteY72" fmla="*/ 86436 h 708625"/>
              <a:gd name="connsiteX73" fmla="*/ 3518765 w 3643238"/>
              <a:gd name="connsiteY73" fmla="*/ 43350 h 708625"/>
              <a:gd name="connsiteX74" fmla="*/ 3499615 w 3643238"/>
              <a:gd name="connsiteY74" fmla="*/ 28987 h 708625"/>
              <a:gd name="connsiteX75" fmla="*/ 3466103 w 3643238"/>
              <a:gd name="connsiteY75" fmla="*/ 263 h 708625"/>
              <a:gd name="connsiteX76" fmla="*/ 3461315 w 3643238"/>
              <a:gd name="connsiteY76" fmla="*/ 263 h 7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643238" h="708625">
                <a:moveTo>
                  <a:pt x="3576214" y="86436"/>
                </a:moveTo>
                <a:cubicBezTo>
                  <a:pt x="3568235" y="83245"/>
                  <a:pt x="3560130" y="80352"/>
                  <a:pt x="3552277" y="76862"/>
                </a:cubicBezTo>
                <a:cubicBezTo>
                  <a:pt x="3545755" y="73964"/>
                  <a:pt x="3539898" y="69544"/>
                  <a:pt x="3533127" y="67287"/>
                </a:cubicBezTo>
                <a:cubicBezTo>
                  <a:pt x="3525408" y="64714"/>
                  <a:pt x="3517169" y="64095"/>
                  <a:pt x="3509190" y="62499"/>
                </a:cubicBezTo>
                <a:cubicBezTo>
                  <a:pt x="3504402" y="59307"/>
                  <a:pt x="3500085" y="55261"/>
                  <a:pt x="3494827" y="52924"/>
                </a:cubicBezTo>
                <a:cubicBezTo>
                  <a:pt x="3481906" y="47182"/>
                  <a:pt x="3439011" y="35376"/>
                  <a:pt x="3427803" y="33775"/>
                </a:cubicBezTo>
                <a:cubicBezTo>
                  <a:pt x="3407206" y="30832"/>
                  <a:pt x="3386312" y="30583"/>
                  <a:pt x="3365567" y="28987"/>
                </a:cubicBezTo>
                <a:lnTo>
                  <a:pt x="2321906" y="33775"/>
                </a:lnTo>
                <a:cubicBezTo>
                  <a:pt x="2276779" y="34692"/>
                  <a:pt x="2232803" y="48775"/>
                  <a:pt x="2187858" y="52924"/>
                </a:cubicBezTo>
                <a:cubicBezTo>
                  <a:pt x="2128977" y="58359"/>
                  <a:pt x="2069744" y="58885"/>
                  <a:pt x="2010723" y="62499"/>
                </a:cubicBezTo>
                <a:cubicBezTo>
                  <a:pt x="1735438" y="79354"/>
                  <a:pt x="2560426" y="44375"/>
                  <a:pt x="1699539" y="76862"/>
                </a:cubicBezTo>
                <a:cubicBezTo>
                  <a:pt x="1677198" y="80053"/>
                  <a:pt x="1654685" y="82213"/>
                  <a:pt x="1632515" y="86436"/>
                </a:cubicBezTo>
                <a:cubicBezTo>
                  <a:pt x="1621102" y="88610"/>
                  <a:pt x="1610539" y="94638"/>
                  <a:pt x="1599003" y="96011"/>
                </a:cubicBezTo>
                <a:cubicBezTo>
                  <a:pt x="1543338" y="102638"/>
                  <a:pt x="1487294" y="105559"/>
                  <a:pt x="1431443" y="110374"/>
                </a:cubicBezTo>
                <a:cubicBezTo>
                  <a:pt x="1394737" y="113538"/>
                  <a:pt x="1357673" y="113893"/>
                  <a:pt x="1321332" y="119949"/>
                </a:cubicBezTo>
                <a:cubicBezTo>
                  <a:pt x="1302182" y="123140"/>
                  <a:pt x="1283278" y="128665"/>
                  <a:pt x="1263883" y="129523"/>
                </a:cubicBezTo>
                <a:cubicBezTo>
                  <a:pt x="1102793" y="136651"/>
                  <a:pt x="780352" y="143886"/>
                  <a:pt x="780352" y="143886"/>
                </a:cubicBezTo>
                <a:cubicBezTo>
                  <a:pt x="679312" y="200019"/>
                  <a:pt x="761778" y="162501"/>
                  <a:pt x="545768" y="177398"/>
                </a:cubicBezTo>
                <a:cubicBezTo>
                  <a:pt x="516935" y="179387"/>
                  <a:pt x="488447" y="185300"/>
                  <a:pt x="459594" y="186973"/>
                </a:cubicBezTo>
                <a:cubicBezTo>
                  <a:pt x="378282" y="191687"/>
                  <a:pt x="296821" y="193356"/>
                  <a:pt x="215435" y="196547"/>
                </a:cubicBezTo>
                <a:cubicBezTo>
                  <a:pt x="210647" y="201335"/>
                  <a:pt x="207333" y="208332"/>
                  <a:pt x="201072" y="210910"/>
                </a:cubicBezTo>
                <a:cubicBezTo>
                  <a:pt x="151938" y="231142"/>
                  <a:pt x="143093" y="227754"/>
                  <a:pt x="100536" y="234847"/>
                </a:cubicBezTo>
                <a:cubicBezTo>
                  <a:pt x="44606" y="244169"/>
                  <a:pt x="59716" y="241039"/>
                  <a:pt x="14362" y="253997"/>
                </a:cubicBezTo>
                <a:cubicBezTo>
                  <a:pt x="12766" y="258784"/>
                  <a:pt x="11563" y="263721"/>
                  <a:pt x="9575" y="268359"/>
                </a:cubicBezTo>
                <a:cubicBezTo>
                  <a:pt x="6764" y="274919"/>
                  <a:pt x="0" y="280372"/>
                  <a:pt x="0" y="287509"/>
                </a:cubicBezTo>
                <a:cubicBezTo>
                  <a:pt x="0" y="329123"/>
                  <a:pt x="2734" y="370935"/>
                  <a:pt x="9575" y="411982"/>
                </a:cubicBezTo>
                <a:cubicBezTo>
                  <a:pt x="10887" y="419853"/>
                  <a:pt x="19299" y="424639"/>
                  <a:pt x="23937" y="431132"/>
                </a:cubicBezTo>
                <a:cubicBezTo>
                  <a:pt x="27281" y="435814"/>
                  <a:pt x="30939" y="440348"/>
                  <a:pt x="33512" y="445494"/>
                </a:cubicBezTo>
                <a:cubicBezTo>
                  <a:pt x="72362" y="523191"/>
                  <a:pt x="20459" y="424609"/>
                  <a:pt x="47875" y="488581"/>
                </a:cubicBezTo>
                <a:cubicBezTo>
                  <a:pt x="50141" y="493869"/>
                  <a:pt x="54595" y="497947"/>
                  <a:pt x="57449" y="502943"/>
                </a:cubicBezTo>
                <a:cubicBezTo>
                  <a:pt x="60990" y="509140"/>
                  <a:pt x="62455" y="516610"/>
                  <a:pt x="67024" y="522093"/>
                </a:cubicBezTo>
                <a:cubicBezTo>
                  <a:pt x="70708" y="526513"/>
                  <a:pt x="76599" y="528476"/>
                  <a:pt x="81387" y="531668"/>
                </a:cubicBezTo>
                <a:cubicBezTo>
                  <a:pt x="84578" y="536455"/>
                  <a:pt x="88107" y="541034"/>
                  <a:pt x="90961" y="546030"/>
                </a:cubicBezTo>
                <a:cubicBezTo>
                  <a:pt x="106990" y="574082"/>
                  <a:pt x="93448" y="556214"/>
                  <a:pt x="110111" y="579542"/>
                </a:cubicBezTo>
                <a:cubicBezTo>
                  <a:pt x="114749" y="586035"/>
                  <a:pt x="117980" y="594054"/>
                  <a:pt x="124473" y="598692"/>
                </a:cubicBezTo>
                <a:cubicBezTo>
                  <a:pt x="129827" y="602516"/>
                  <a:pt x="137240" y="601883"/>
                  <a:pt x="143623" y="603479"/>
                </a:cubicBezTo>
                <a:cubicBezTo>
                  <a:pt x="151602" y="609862"/>
                  <a:pt x="159870" y="615900"/>
                  <a:pt x="167560" y="622629"/>
                </a:cubicBezTo>
                <a:cubicBezTo>
                  <a:pt x="172655" y="627087"/>
                  <a:pt x="176004" y="633703"/>
                  <a:pt x="181923" y="636991"/>
                </a:cubicBezTo>
                <a:cubicBezTo>
                  <a:pt x="188938" y="640888"/>
                  <a:pt x="238619" y="654558"/>
                  <a:pt x="244159" y="656141"/>
                </a:cubicBezTo>
                <a:cubicBezTo>
                  <a:pt x="280214" y="680177"/>
                  <a:pt x="234395" y="651958"/>
                  <a:pt x="277671" y="670504"/>
                </a:cubicBezTo>
                <a:cubicBezTo>
                  <a:pt x="282960" y="672770"/>
                  <a:pt x="287038" y="677223"/>
                  <a:pt x="292034" y="680078"/>
                </a:cubicBezTo>
                <a:cubicBezTo>
                  <a:pt x="384214" y="732750"/>
                  <a:pt x="496246" y="695721"/>
                  <a:pt x="603217" y="699228"/>
                </a:cubicBezTo>
                <a:cubicBezTo>
                  <a:pt x="656268" y="690386"/>
                  <a:pt x="706545" y="680626"/>
                  <a:pt x="761202" y="680078"/>
                </a:cubicBezTo>
                <a:lnTo>
                  <a:pt x="2570853" y="670504"/>
                </a:lnTo>
                <a:cubicBezTo>
                  <a:pt x="2629898" y="668908"/>
                  <a:pt x="2688995" y="668666"/>
                  <a:pt x="2747988" y="665716"/>
                </a:cubicBezTo>
                <a:cubicBezTo>
                  <a:pt x="2794527" y="663389"/>
                  <a:pt x="2899201" y="651814"/>
                  <a:pt x="2949060" y="646566"/>
                </a:cubicBezTo>
                <a:cubicBezTo>
                  <a:pt x="2953847" y="643374"/>
                  <a:pt x="2958133" y="639257"/>
                  <a:pt x="2963422" y="636991"/>
                </a:cubicBezTo>
                <a:cubicBezTo>
                  <a:pt x="2969470" y="634399"/>
                  <a:pt x="2976138" y="633583"/>
                  <a:pt x="2982572" y="632204"/>
                </a:cubicBezTo>
                <a:cubicBezTo>
                  <a:pt x="2998485" y="628794"/>
                  <a:pt x="3014266" y="624378"/>
                  <a:pt x="3030446" y="622629"/>
                </a:cubicBezTo>
                <a:cubicBezTo>
                  <a:pt x="3073401" y="617985"/>
                  <a:pt x="3116620" y="616246"/>
                  <a:pt x="3159707" y="613054"/>
                </a:cubicBezTo>
                <a:lnTo>
                  <a:pt x="3217156" y="603479"/>
                </a:lnTo>
                <a:cubicBezTo>
                  <a:pt x="3228302" y="601719"/>
                  <a:pt x="3239556" y="600653"/>
                  <a:pt x="3250668" y="598692"/>
                </a:cubicBezTo>
                <a:cubicBezTo>
                  <a:pt x="3266695" y="595864"/>
                  <a:pt x="3282585" y="592309"/>
                  <a:pt x="3298543" y="589117"/>
                </a:cubicBezTo>
                <a:cubicBezTo>
                  <a:pt x="3304926" y="585925"/>
                  <a:pt x="3310985" y="581981"/>
                  <a:pt x="3317692" y="579542"/>
                </a:cubicBezTo>
                <a:cubicBezTo>
                  <a:pt x="3335484" y="573072"/>
                  <a:pt x="3356303" y="568504"/>
                  <a:pt x="3375142" y="565180"/>
                </a:cubicBezTo>
                <a:lnTo>
                  <a:pt x="3432591" y="555605"/>
                </a:lnTo>
                <a:cubicBezTo>
                  <a:pt x="3438974" y="552413"/>
                  <a:pt x="3444743" y="547430"/>
                  <a:pt x="3451741" y="546030"/>
                </a:cubicBezTo>
                <a:cubicBezTo>
                  <a:pt x="3476973" y="540984"/>
                  <a:pt x="3502866" y="540094"/>
                  <a:pt x="3528339" y="536455"/>
                </a:cubicBezTo>
                <a:cubicBezTo>
                  <a:pt x="3536395" y="535304"/>
                  <a:pt x="3544298" y="533264"/>
                  <a:pt x="3552277" y="531668"/>
                </a:cubicBezTo>
                <a:cubicBezTo>
                  <a:pt x="3567321" y="519632"/>
                  <a:pt x="3577178" y="509005"/>
                  <a:pt x="3595364" y="502943"/>
                </a:cubicBezTo>
                <a:cubicBezTo>
                  <a:pt x="3603083" y="500370"/>
                  <a:pt x="3611322" y="499752"/>
                  <a:pt x="3619301" y="498156"/>
                </a:cubicBezTo>
                <a:cubicBezTo>
                  <a:pt x="3622493" y="483794"/>
                  <a:pt x="3626165" y="469530"/>
                  <a:pt x="3628876" y="455069"/>
                </a:cubicBezTo>
                <a:cubicBezTo>
                  <a:pt x="3630955" y="443978"/>
                  <a:pt x="3630694" y="432443"/>
                  <a:pt x="3633663" y="421557"/>
                </a:cubicBezTo>
                <a:cubicBezTo>
                  <a:pt x="3635541" y="414672"/>
                  <a:pt x="3640046" y="408790"/>
                  <a:pt x="3643238" y="402407"/>
                </a:cubicBezTo>
                <a:cubicBezTo>
                  <a:pt x="3640046" y="372087"/>
                  <a:pt x="3637782" y="341654"/>
                  <a:pt x="3633663" y="311446"/>
                </a:cubicBezTo>
                <a:cubicBezTo>
                  <a:pt x="3632981" y="306446"/>
                  <a:pt x="3630326" y="301917"/>
                  <a:pt x="3628876" y="297084"/>
                </a:cubicBezTo>
                <a:cubicBezTo>
                  <a:pt x="3625538" y="285956"/>
                  <a:pt x="3623271" y="274490"/>
                  <a:pt x="3619301" y="263572"/>
                </a:cubicBezTo>
                <a:cubicBezTo>
                  <a:pt x="3614441" y="250208"/>
                  <a:pt x="3607809" y="241546"/>
                  <a:pt x="3600151" y="230060"/>
                </a:cubicBezTo>
                <a:cubicBezTo>
                  <a:pt x="3598555" y="220485"/>
                  <a:pt x="3598434" y="210544"/>
                  <a:pt x="3595364" y="201335"/>
                </a:cubicBezTo>
                <a:cubicBezTo>
                  <a:pt x="3593545" y="195877"/>
                  <a:pt x="3588644" y="191969"/>
                  <a:pt x="3585789" y="186973"/>
                </a:cubicBezTo>
                <a:cubicBezTo>
                  <a:pt x="3561493" y="144455"/>
                  <a:pt x="3589967" y="188451"/>
                  <a:pt x="3566639" y="153461"/>
                </a:cubicBezTo>
                <a:cubicBezTo>
                  <a:pt x="3564823" y="137119"/>
                  <a:pt x="3568430" y="109472"/>
                  <a:pt x="3552277" y="96011"/>
                </a:cubicBezTo>
                <a:cubicBezTo>
                  <a:pt x="3546794" y="91442"/>
                  <a:pt x="3539510" y="89628"/>
                  <a:pt x="3533127" y="86436"/>
                </a:cubicBezTo>
                <a:cubicBezTo>
                  <a:pt x="3530215" y="71879"/>
                  <a:pt x="3529105" y="55413"/>
                  <a:pt x="3518765" y="43350"/>
                </a:cubicBezTo>
                <a:cubicBezTo>
                  <a:pt x="3513572" y="37292"/>
                  <a:pt x="3505257" y="34629"/>
                  <a:pt x="3499615" y="28987"/>
                </a:cubicBezTo>
                <a:cubicBezTo>
                  <a:pt x="3475512" y="4884"/>
                  <a:pt x="3497272" y="12730"/>
                  <a:pt x="3466103" y="263"/>
                </a:cubicBezTo>
                <a:cubicBezTo>
                  <a:pt x="3464621" y="-330"/>
                  <a:pt x="3462911" y="263"/>
                  <a:pt x="3461315" y="263"/>
                </a:cubicBezTo>
              </a:path>
            </a:pathLst>
          </a:custGeom>
          <a:noFill/>
          <a:ln>
            <a:solidFill>
              <a:srgbClr val="D11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9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2821"/>
            <a:ext cx="7543800" cy="68875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D62"/>
                </a:solidFill>
              </a:rPr>
              <a:t>What is SEO </a:t>
            </a:r>
            <a:r>
              <a:rPr lang="en-US" sz="3100" b="1" dirty="0">
                <a:solidFill>
                  <a:srgbClr val="002D62"/>
                </a:solidFill>
              </a:rPr>
              <a:t>(search engine optimization)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066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000" dirty="0">
                <a:solidFill>
                  <a:srgbClr val="D11242"/>
                </a:solidFill>
                <a:latin typeface="+mj-lt"/>
              </a:rPr>
              <a:t>SEO</a:t>
            </a:r>
            <a:r>
              <a:rPr lang="en-US" sz="6000" dirty="0">
                <a:solidFill>
                  <a:srgbClr val="AE2B2B"/>
                </a:solidFill>
                <a:latin typeface="+mj-lt"/>
              </a:rPr>
              <a:t> </a:t>
            </a:r>
            <a:r>
              <a:rPr lang="en-US" sz="6000" dirty="0">
                <a:latin typeface="+mj-lt"/>
              </a:rPr>
              <a:t>- Defined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2276" y="2133600"/>
            <a:ext cx="4114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Search Engine Optimization (SEO)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i="1" dirty="0">
                <a:cs typeface="Times New Roman" pitchFamily="18" charset="0"/>
              </a:rPr>
              <a:t>The marketing discipline focused on growing visibility in organic (non-paid/free) search engine results.  SEO is not only about building search engine friendly websites. It is about making your site better for humans too. 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NOT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Pay Per Click (PPC) or Search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Engine Marketing (SEM)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 pay-per-click or Search Engine Marketing </a:t>
            </a:r>
            <a:r>
              <a:rPr kumimoji="0" lang="en-US" sz="15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involves having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individuals (advertisers) pay for positioning in search results. Each time someone clicks through to the listed web site, the search engine charges the advertiser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C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2C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2C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2C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5341"/>
            <a:ext cx="3637848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63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D11242"/>
                </a:solidFill>
              </a:rPr>
              <a:t>Title</a:t>
            </a:r>
            <a:r>
              <a:rPr lang="en-US" sz="4000" dirty="0">
                <a:solidFill>
                  <a:srgbClr val="002D62"/>
                </a:solidFill>
              </a:rPr>
              <a:t> Tags – Why Do They Matter?</a:t>
            </a:r>
            <a:endParaRPr lang="en-US" sz="4000" dirty="0">
              <a:solidFill>
                <a:srgbClr val="D112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09800"/>
            <a:ext cx="6629400" cy="1524000"/>
          </a:xfrm>
        </p:spPr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</a:rPr>
              <a:t>Search Engine Spiders use them to understand what the page is about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Search Engine Results Page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Web Browsers – Placeholder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Social Networks – Link Title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25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Title</a:t>
            </a:r>
            <a:r>
              <a:rPr lang="en-US" dirty="0">
                <a:solidFill>
                  <a:srgbClr val="002D62"/>
                </a:solidFill>
              </a:rPr>
              <a:t> Tags – How to Write</a:t>
            </a:r>
            <a:endParaRPr lang="en-US" dirty="0">
              <a:solidFill>
                <a:srgbClr val="D112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1144"/>
            <a:ext cx="7543801" cy="1524000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</a:rPr>
              <a:t>Optimal Format – Primary Keyword – Secondary Keyword | Brand name</a:t>
            </a:r>
          </a:p>
          <a:p>
            <a:pPr lvl="3"/>
            <a:r>
              <a:rPr lang="en-US" sz="2400" i="1" dirty="0">
                <a:solidFill>
                  <a:schemeClr val="tx1"/>
                </a:solidFill>
              </a:rPr>
              <a:t>Small Business Help Southwest Iowa – IWCC SBDC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Optimal Length – 50 to 60 Characters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Unique for EVERY page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Don’t overdo Keywords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Write for customers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Important Keywords First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If you are local – local words are important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9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Description </a:t>
            </a:r>
            <a:r>
              <a:rPr lang="en-US" dirty="0">
                <a:solidFill>
                  <a:srgbClr val="002D62"/>
                </a:solidFill>
              </a:rPr>
              <a:t>Tag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14126" y="2667000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The Description Tag is an HTML attribute that summarizes the meaning and purpose of a webpage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9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Description </a:t>
            </a:r>
            <a:r>
              <a:rPr lang="en-US" dirty="0">
                <a:solidFill>
                  <a:srgbClr val="002D62"/>
                </a:solidFill>
              </a:rPr>
              <a:t>Tag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72469"/>
            <a:ext cx="5164246" cy="3962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52600" y="3200400"/>
            <a:ext cx="5029200" cy="609600"/>
          </a:xfrm>
          <a:prstGeom prst="ellipse">
            <a:avLst/>
          </a:prstGeom>
          <a:noFill/>
          <a:ln>
            <a:solidFill>
              <a:srgbClr val="D11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3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Description </a:t>
            </a:r>
            <a:r>
              <a:rPr lang="en-US" dirty="0">
                <a:solidFill>
                  <a:srgbClr val="002D62"/>
                </a:solidFill>
              </a:rPr>
              <a:t>Tag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11144"/>
            <a:ext cx="7543801" cy="1524000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</a:rPr>
              <a:t>Optimal Format – Clear Concise Message that will entice searcher to click through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Naturally use keywords that the page is focused on in a non spammy way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Optimal Length – 160 characters or less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Unique for EVERY page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Don’t overdo Keywords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Write for customers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0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Description </a:t>
            </a:r>
            <a:r>
              <a:rPr lang="en-US" dirty="0">
                <a:solidFill>
                  <a:srgbClr val="002D62"/>
                </a:solidFill>
              </a:rPr>
              <a:t>Tag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11144"/>
            <a:ext cx="7543801" cy="1524000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</a:rPr>
              <a:t>Shows up in SERP under title of Listing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Write compelling Ad Copy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Avoid duplicates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68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Header </a:t>
            </a:r>
            <a:r>
              <a:rPr lang="en-US" dirty="0">
                <a:solidFill>
                  <a:srgbClr val="002D62"/>
                </a:solidFill>
              </a:rPr>
              <a:t>Tags – H1, H2, 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89790" y="2133600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The Header Tags defines the heading on a website as most important. Most important = H1, next important, H2 and so on</a:t>
            </a:r>
          </a:p>
        </p:txBody>
      </p:sp>
    </p:spTree>
    <p:extLst>
      <p:ext uri="{BB962C8B-B14F-4D97-AF65-F5344CB8AC3E}">
        <p14:creationId xmlns:p14="http://schemas.microsoft.com/office/powerpoint/2010/main" val="295866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Header </a:t>
            </a:r>
            <a:r>
              <a:rPr lang="en-US" dirty="0">
                <a:solidFill>
                  <a:srgbClr val="002D62"/>
                </a:solidFill>
              </a:rPr>
              <a:t>Tags – H1, H2, 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89790" y="2133600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Unique descriptive H1 tag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H1 should communicate the pages main purpose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Include 1 or 2 high level keywords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Sub headers (h2,h3…) target secondary keywords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Break up content/organize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Avoid generic phrases “more info”</a:t>
            </a:r>
          </a:p>
          <a:p>
            <a:pPr marL="0" indent="-27432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62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   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C9565C-BA47-4ED8-E82E-CF29BD4D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6" y="711266"/>
            <a:ext cx="7543800" cy="822961"/>
          </a:xfrm>
        </p:spPr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Navigation</a:t>
            </a:r>
            <a:endParaRPr lang="en-US" dirty="0">
              <a:solidFill>
                <a:srgbClr val="002D6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7239" y="1676400"/>
            <a:ext cx="7543801" cy="4497494"/>
          </a:xfrm>
        </p:spPr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Internal Links/Anchor Text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Links that point to more content on the same domain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Helps with site organization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Helps users find information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Exact Match – Services(anchor) links to Services(page)</a:t>
            </a:r>
          </a:p>
          <a:p>
            <a:pPr marL="0" indent="0">
              <a:buNone/>
            </a:pPr>
            <a:r>
              <a:rPr lang="en-US" dirty="0">
                <a:solidFill>
                  <a:srgbClr val="002D62"/>
                </a:solidFill>
              </a:rPr>
              <a:t>External Links</a:t>
            </a:r>
          </a:p>
          <a:p>
            <a:pPr marL="578358" lvl="1" indent="-285750"/>
            <a:r>
              <a:rPr lang="en-US" dirty="0">
                <a:solidFill>
                  <a:schemeClr val="tx1"/>
                </a:solidFill>
              </a:rPr>
              <a:t>Linking out to other relevant pages.</a:t>
            </a:r>
          </a:p>
          <a:p>
            <a:pPr marL="578358" lvl="1" indent="-285750"/>
            <a:r>
              <a:rPr lang="en-US" dirty="0">
                <a:solidFill>
                  <a:schemeClr val="tx1"/>
                </a:solidFill>
              </a:rPr>
              <a:t>Provides good user experience</a:t>
            </a:r>
          </a:p>
          <a:p>
            <a:pPr marL="578358" lvl="1" indent="-285750"/>
            <a:r>
              <a:rPr lang="en-US" dirty="0">
                <a:solidFill>
                  <a:schemeClr val="tx1"/>
                </a:solidFill>
              </a:rPr>
              <a:t>Positions your content as a valuable resource</a:t>
            </a:r>
          </a:p>
          <a:p>
            <a:pPr marL="292608" lvl="1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54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On Page SEO - More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66800"/>
            <a:ext cx="7543801" cy="274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D62"/>
                </a:solidFill>
              </a:rPr>
              <a:t>Photos/Alt Tags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Describes the appearance and function of an image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Web accessibility (vision impaired)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Loading Issue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 image/context information to Search Engines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Precise/descriptive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spammy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Eyes closed test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578358" lvl="1" indent="-285750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gannett-cdn.com/-mm-/8345f5469475eac5528c89ada00d65540e963b20/c=355-0-1688-1333&amp;r=x408&amp;c=405x405/local/-/media/2017/08/23/IAGroup/HawkCentral/636390977258736592-170421-46-IowaSpring-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2453161" cy="24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441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Montserrat"/>
              </a:rPr>
              <a:t>Alt Text: Iowa offensive coordinator Brian Ferentz walks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5" y="0"/>
            <a:ext cx="4656589" cy="6495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659323" cy="65085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" y="1066800"/>
            <a:ext cx="4191000" cy="1371600"/>
          </a:xfrm>
          <a:prstGeom prst="rect">
            <a:avLst/>
          </a:prstGeom>
          <a:noFill/>
          <a:ln w="57150">
            <a:solidFill>
              <a:srgbClr val="AE2B2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4988" y="2612264"/>
            <a:ext cx="4290811" cy="3559935"/>
          </a:xfrm>
          <a:prstGeom prst="rect">
            <a:avLst/>
          </a:prstGeom>
          <a:noFill/>
          <a:ln w="57150">
            <a:solidFill>
              <a:srgbClr val="AE2B2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92013" y="1728988"/>
            <a:ext cx="4290811" cy="4671812"/>
          </a:xfrm>
          <a:prstGeom prst="rect">
            <a:avLst/>
          </a:prstGeom>
          <a:noFill/>
          <a:ln w="57150">
            <a:solidFill>
              <a:srgbClr val="AE2B2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52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Good </a:t>
            </a:r>
            <a:r>
              <a:rPr lang="en-US" dirty="0">
                <a:solidFill>
                  <a:srgbClr val="002D62"/>
                </a:solidFill>
              </a:rPr>
              <a:t>Page Content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Content/User Experience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690326"/>
            <a:ext cx="7543801" cy="990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Google has stated that content is one of its top three ranking factors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40079" y="2286000"/>
            <a:ext cx="7543801" cy="2965656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Communicates what each page is about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Useful, informative, unique, original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Targeted to ideal customer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Shareable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Better than competitors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Engage – You, Yours Ours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Natural use of keywords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Focused on main keyword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06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Content </a:t>
            </a:r>
            <a:r>
              <a:rPr lang="en-US" dirty="0">
                <a:solidFill>
                  <a:srgbClr val="002D62"/>
                </a:solidFill>
              </a:rPr>
              <a:t>Best Practices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Content/User Experience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690326"/>
            <a:ext cx="7543801" cy="990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Keep the page easy to navigate and offer the information that the customer is really looking for.  Eliminate (or bury) the information they don’t care about.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2673144"/>
            <a:ext cx="7543801" cy="2965656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Contact Page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Contact Information on Every Page 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About Page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Call To Action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Navigation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Anchor Link Navigation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Imperative Information– Price, Phone, Address, etc.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Inbound </a:t>
            </a:r>
            <a:r>
              <a:rPr lang="en-US" dirty="0">
                <a:solidFill>
                  <a:srgbClr val="002D62"/>
                </a:solidFill>
              </a:rPr>
              <a:t>Links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Off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690326"/>
            <a:ext cx="7543801" cy="990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A link coming from another website to your own website. Links tell Google that your website is an authority on a certain subject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2673144"/>
            <a:ext cx="7543801" cy="29656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From a authoritative source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Relevant to the topic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Avoid the Five B’s (borrowing, begging, bartering, bribing, or buying)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Gain links by creating content, having a good business, networking and becoming an influencer</a:t>
            </a: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-27432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43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Social </a:t>
            </a:r>
            <a:r>
              <a:rPr lang="en-US" dirty="0">
                <a:solidFill>
                  <a:srgbClr val="002D62"/>
                </a:solidFill>
              </a:rPr>
              <a:t>Media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Off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690326"/>
            <a:ext cx="7543801" cy="990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Social Media indirectly increase a sites rankings by driving people to your site, sharing posts, creating new inbound links and generally making you an authority.  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2673144"/>
            <a:ext cx="7543801" cy="29656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Connect social media to website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Maintain website as the HUB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Create engaging/shareable content</a:t>
            </a: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-27432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11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Mobile </a:t>
            </a:r>
            <a:r>
              <a:rPr lang="en-US" dirty="0">
                <a:solidFill>
                  <a:srgbClr val="002D62"/>
                </a:solidFill>
              </a:rPr>
              <a:t>Optimization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Off Page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690326"/>
            <a:ext cx="7543801" cy="135767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The process of ensuring that visitors assessing your website from a mobile device have an engaging and user friendly experience.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Start with </a:t>
            </a:r>
            <a:r>
              <a:rPr lang="en-US" i="1" dirty="0">
                <a:solidFill>
                  <a:schemeClr val="tx1"/>
                </a:solidFill>
                <a:hlinkClick r:id="rId2"/>
              </a:rPr>
              <a:t>Google Mobile Friendly</a:t>
            </a:r>
            <a:endParaRPr lang="en-US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2673144"/>
            <a:ext cx="7543801" cy="29656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Responsive design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Page loading speed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Mobile design and usability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-27432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66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11242"/>
                </a:solidFill>
              </a:rPr>
              <a:t>Local Search </a:t>
            </a:r>
            <a:r>
              <a:rPr lang="en-US" dirty="0">
                <a:solidFill>
                  <a:srgbClr val="002D62"/>
                </a:solidFill>
              </a:rPr>
              <a:t>Optimization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Local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690326"/>
            <a:ext cx="7543801" cy="13576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3D3332"/>
                </a:solidFill>
              </a:rPr>
              <a:t>A search performed online in which a person is looking for a business, product or service near where they live or in an area they will be.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3110459"/>
            <a:ext cx="7543801" cy="18287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Claim and manage Google Business Profile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Reputation management.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Website optimization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8" indent="-27432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-27432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B598A-49ED-006C-AEC8-FF92A15CADE8}"/>
              </a:ext>
            </a:extLst>
          </p:cNvPr>
          <p:cNvSpPr txBox="1"/>
          <p:nvPr/>
        </p:nvSpPr>
        <p:spPr>
          <a:xfrm>
            <a:off x="304800" y="5001717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D11242"/>
                </a:solidFill>
              </a:rPr>
              <a:t>42% of all Google searches are local searches</a:t>
            </a:r>
          </a:p>
        </p:txBody>
      </p:sp>
    </p:spTree>
    <p:extLst>
      <p:ext uri="{BB962C8B-B14F-4D97-AF65-F5344CB8AC3E}">
        <p14:creationId xmlns:p14="http://schemas.microsoft.com/office/powerpoint/2010/main" val="679274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74" y="286604"/>
            <a:ext cx="5882640" cy="1450757"/>
          </a:xfrm>
        </p:spPr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Google</a:t>
            </a:r>
            <a:r>
              <a:rPr lang="en-US" dirty="0">
                <a:solidFill>
                  <a:srgbClr val="D11242"/>
                </a:solidFill>
              </a:rPr>
              <a:t> </a:t>
            </a:r>
            <a:r>
              <a:rPr lang="en-US" dirty="0">
                <a:solidFill>
                  <a:srgbClr val="002D62"/>
                </a:solidFill>
              </a:rPr>
              <a:t>Business</a:t>
            </a:r>
            <a:r>
              <a:rPr lang="en-US" dirty="0">
                <a:solidFill>
                  <a:srgbClr val="D11242"/>
                </a:solidFill>
              </a:rPr>
              <a:t> Profile</a:t>
            </a:r>
            <a:endParaRPr lang="en-US" dirty="0">
              <a:solidFill>
                <a:srgbClr val="002D6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Local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3191" y="2362200"/>
            <a:ext cx="6400800" cy="333905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Claim and manage Google Business Profile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www.google.com/business</a:t>
            </a: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Verify via postcard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Create and manage listing through your google account (Gmail)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Utilize photos, menus, hours, q &amp; A, Google posts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Office address or Area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Google reviews. </a:t>
            </a:r>
          </a:p>
          <a:p>
            <a:pPr lvl="8" indent="-27432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-27432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02B8E-1658-80BE-8431-89FCE3C9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14" y="2895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4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74" y="286604"/>
            <a:ext cx="5882640" cy="1450757"/>
          </a:xfrm>
        </p:spPr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Google</a:t>
            </a:r>
            <a:r>
              <a:rPr lang="en-US" dirty="0">
                <a:solidFill>
                  <a:srgbClr val="D11242"/>
                </a:solidFill>
              </a:rPr>
              <a:t> </a:t>
            </a:r>
            <a:r>
              <a:rPr lang="en-US" dirty="0">
                <a:solidFill>
                  <a:srgbClr val="002D62"/>
                </a:solidFill>
              </a:rPr>
              <a:t>Business</a:t>
            </a:r>
            <a:r>
              <a:rPr lang="en-US" dirty="0">
                <a:solidFill>
                  <a:srgbClr val="D11242"/>
                </a:solidFill>
              </a:rPr>
              <a:t> Profile</a:t>
            </a:r>
            <a:endParaRPr lang="en-US" dirty="0">
              <a:solidFill>
                <a:srgbClr val="002D6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Local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D061E-04D0-B514-03C0-CF2B1819C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2" t="16072" r="21858" b="-1107"/>
          <a:stretch/>
        </p:blipFill>
        <p:spPr>
          <a:xfrm>
            <a:off x="1066800" y="1605382"/>
            <a:ext cx="6400800" cy="43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55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74" y="286604"/>
            <a:ext cx="5882640" cy="1450757"/>
          </a:xfrm>
        </p:spPr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Google</a:t>
            </a:r>
            <a:r>
              <a:rPr lang="en-US" dirty="0">
                <a:solidFill>
                  <a:srgbClr val="D11242"/>
                </a:solidFill>
              </a:rPr>
              <a:t> </a:t>
            </a:r>
            <a:r>
              <a:rPr lang="en-US" dirty="0">
                <a:solidFill>
                  <a:srgbClr val="002D62"/>
                </a:solidFill>
              </a:rPr>
              <a:t>Business</a:t>
            </a:r>
            <a:r>
              <a:rPr lang="en-US" dirty="0">
                <a:solidFill>
                  <a:srgbClr val="D11242"/>
                </a:solidFill>
              </a:rPr>
              <a:t> Profile</a:t>
            </a:r>
            <a:endParaRPr lang="en-US" dirty="0">
              <a:solidFill>
                <a:srgbClr val="002D6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Local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D061E-04D0-B514-03C0-CF2B1819C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2" t="16072" r="21858" b="-1107"/>
          <a:stretch/>
        </p:blipFill>
        <p:spPr>
          <a:xfrm>
            <a:off x="1066800" y="1605382"/>
            <a:ext cx="6400800" cy="4371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41F06-3A91-C74E-897F-47C2732A3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97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74" y="286604"/>
            <a:ext cx="6210926" cy="1450757"/>
          </a:xfrm>
        </p:spPr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Reputation</a:t>
            </a:r>
            <a:r>
              <a:rPr lang="en-US" dirty="0">
                <a:solidFill>
                  <a:srgbClr val="D11242"/>
                </a:solidFill>
              </a:rPr>
              <a:t> Management</a:t>
            </a:r>
            <a:endParaRPr lang="en-US" dirty="0">
              <a:solidFill>
                <a:srgbClr val="002D6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Local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3191" y="2362200"/>
            <a:ext cx="6400800" cy="33390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Google reviews priority one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Industry based reviews (</a:t>
            </a:r>
            <a:r>
              <a:rPr lang="en-US" sz="2400">
                <a:solidFill>
                  <a:schemeClr val="tx1"/>
                </a:solidFill>
              </a:rPr>
              <a:t>Yelp) </a:t>
            </a:r>
            <a:r>
              <a:rPr lang="en-US" sz="2400" dirty="0" err="1">
                <a:solidFill>
                  <a:schemeClr val="tx1"/>
                </a:solidFill>
              </a:rPr>
              <a:t>etc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Social media reviews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Manage reviews regularly</a:t>
            </a:r>
          </a:p>
          <a:p>
            <a:pPr lvl="2" indent="-27432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Respond</a:t>
            </a:r>
          </a:p>
          <a:p>
            <a:pPr lvl="2" indent="-27432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Request</a:t>
            </a:r>
          </a:p>
          <a:p>
            <a:pPr lvl="8" indent="-27432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-27432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869BFCD-66CA-4F85-A7B3-58C38EA68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97" y="1870390"/>
            <a:ext cx="4792587" cy="27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3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What is SEO </a:t>
            </a:r>
            <a:r>
              <a:rPr lang="en-US" sz="3100" b="1" dirty="0">
                <a:solidFill>
                  <a:srgbClr val="002D62"/>
                </a:solidFill>
              </a:rPr>
              <a:t>(search engine optimization)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59" y="922404"/>
            <a:ext cx="7772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5400" dirty="0">
                <a:solidFill>
                  <a:srgbClr val="002D62"/>
                </a:solidFill>
                <a:latin typeface="+mj-lt"/>
              </a:rPr>
              <a:t>How</a:t>
            </a:r>
            <a:r>
              <a:rPr lang="en-US" sz="5400" dirty="0">
                <a:solidFill>
                  <a:srgbClr val="D11242"/>
                </a:solidFill>
                <a:latin typeface="+mj-lt"/>
              </a:rPr>
              <a:t> Search Engines </a:t>
            </a:r>
            <a:r>
              <a:rPr lang="en-US" sz="5400" dirty="0">
                <a:solidFill>
                  <a:srgbClr val="002D62"/>
                </a:solidFill>
                <a:latin typeface="+mj-lt"/>
              </a:rPr>
              <a:t>Work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22959" y="1845734"/>
            <a:ext cx="4511041" cy="4983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5750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A search is conducted by entering a keyword/phrase into search engine</a:t>
            </a:r>
          </a:p>
          <a:p>
            <a:pPr>
              <a:tabLst>
                <a:tab pos="285750" algn="l"/>
              </a:tabLst>
              <a:defRPr/>
            </a:pP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tabLst>
                <a:tab pos="285750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Search Engines Crawl and Index content on the web looking for keyword or phrases (websites, blogs, pdfs, etc.)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Content</a:t>
            </a:r>
          </a:p>
          <a:p>
            <a:pPr lvl="1">
              <a:defRPr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Structure</a:t>
            </a:r>
          </a:p>
          <a:p>
            <a:pPr lvl="1">
              <a:defRPr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Links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71052" y="3242668"/>
            <a:ext cx="1755913" cy="4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Key Word Phrase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 l="2381" t="20204" r="67143" b="73333"/>
          <a:stretch>
            <a:fillRect/>
          </a:stretch>
        </p:blipFill>
        <p:spPr bwMode="auto">
          <a:xfrm>
            <a:off x="2514600" y="3983037"/>
            <a:ext cx="6477000" cy="858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4797287" y="3735884"/>
            <a:ext cx="3733800" cy="1371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1" name="Elbow Connector 10"/>
          <p:cNvCxnSpPr>
            <a:stCxn id="8" idx="2"/>
          </p:cNvCxnSpPr>
          <p:nvPr/>
        </p:nvCxnSpPr>
        <p:spPr>
          <a:xfrm rot="16200000" flipH="1">
            <a:off x="6047346" y="3837546"/>
            <a:ext cx="378916" cy="175591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38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74" y="286604"/>
            <a:ext cx="6210926" cy="1450757"/>
          </a:xfrm>
        </p:spPr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Optimize</a:t>
            </a:r>
            <a:r>
              <a:rPr lang="en-US" dirty="0">
                <a:solidFill>
                  <a:srgbClr val="D11242"/>
                </a:solidFill>
              </a:rPr>
              <a:t> Website</a:t>
            </a:r>
            <a:endParaRPr lang="en-US" dirty="0">
              <a:solidFill>
                <a:srgbClr val="002D6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Local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3191" y="2362200"/>
            <a:ext cx="6400800" cy="33390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Add local keywords and content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Optimize your mobile site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Multiple locations – create pages for each</a:t>
            </a:r>
          </a:p>
          <a:p>
            <a:pPr lvl="1" indent="-27432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Avoid duplicate content</a:t>
            </a:r>
          </a:p>
          <a:p>
            <a:pPr lvl="1" indent="-27432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</a:endParaRPr>
          </a:p>
          <a:p>
            <a:pPr lvl="1" indent="-27432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</a:endParaRPr>
          </a:p>
          <a:p>
            <a:pPr lvl="8" indent="-27432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-27432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30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74" y="286604"/>
            <a:ext cx="6210926" cy="1450757"/>
          </a:xfrm>
        </p:spPr>
        <p:txBody>
          <a:bodyPr/>
          <a:lstStyle/>
          <a:p>
            <a:r>
              <a:rPr lang="en-US" dirty="0">
                <a:solidFill>
                  <a:srgbClr val="002D62"/>
                </a:solidFill>
              </a:rPr>
              <a:t>Citations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Local SEO</a:t>
            </a:r>
            <a:endParaRPr lang="en-US" sz="3100" b="1" dirty="0">
              <a:solidFill>
                <a:srgbClr val="002D62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3191" y="2362200"/>
            <a:ext cx="6400800" cy="33390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Check your listing through </a:t>
            </a:r>
            <a:r>
              <a:rPr lang="en-US" sz="2400" dirty="0" err="1">
                <a:solidFill>
                  <a:schemeClr val="tx1"/>
                </a:solidFill>
              </a:rPr>
              <a:t>moz</a:t>
            </a: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Make sure you are consistent with NAPW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Social 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Directories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Local Directories (chambers, </a:t>
            </a:r>
            <a:r>
              <a:rPr lang="en-US" sz="2400" dirty="0" err="1">
                <a:solidFill>
                  <a:schemeClr val="tx1"/>
                </a:solidFill>
              </a:rPr>
              <a:t>etc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indent="-27432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Industry Directories</a:t>
            </a:r>
            <a:endParaRPr lang="en-US" sz="1600" dirty="0">
              <a:solidFill>
                <a:schemeClr val="tx1"/>
              </a:solidFill>
            </a:endParaRPr>
          </a:p>
          <a:p>
            <a:pPr lvl="1" indent="-27432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</a:endParaRPr>
          </a:p>
          <a:p>
            <a:pPr lvl="8" indent="-27432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indent="-27432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-27432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1B9B1-7D2D-5A3C-0905-08652951BECE}"/>
              </a:ext>
            </a:extLst>
          </p:cNvPr>
          <p:cNvSpPr txBox="1"/>
          <p:nvPr/>
        </p:nvSpPr>
        <p:spPr>
          <a:xfrm>
            <a:off x="838200" y="173736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Mentions of you business name, address, phone number and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A5B2A-683C-1C5E-86ED-CD6DA75C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014" y="23622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62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1828799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b="1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www.iowawesternsbdc.com</a:t>
            </a:r>
          </a:p>
          <a:p>
            <a:pPr marL="514350" indent="-514350" algn="ctr">
              <a:spcBef>
                <a:spcPct val="20000"/>
              </a:spcBef>
            </a:pPr>
            <a:r>
              <a:rPr lang="en-US" b="1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Sue Pitts – Center Director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hlinkClick r:id="rId2"/>
              </a:rPr>
              <a:t>spitts@iwcc.edu</a:t>
            </a:r>
            <a:endParaRPr kumimoji="0" lang="en-US" b="1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712-325-3350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noProof="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Joshua B</a:t>
            </a:r>
            <a:r>
              <a:rPr lang="en-US" b="1" dirty="0" err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aker</a:t>
            </a:r>
            <a:endParaRPr lang="en-US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noProof="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712-256-7728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jbaker@iwcc.edu</a:t>
            </a:r>
            <a:endParaRPr lang="en-US" b="1" noProof="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514350" lvl="0" indent="-514350" algn="ctr">
              <a:spcBef>
                <a:spcPct val="20000"/>
              </a:spcBef>
              <a:defRPr/>
            </a:pPr>
            <a:r>
              <a:rPr lang="en-US" b="1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hlinkClick r:id="rId3"/>
              </a:rPr>
              <a:t>www.facebook.com/iwccecenter</a:t>
            </a:r>
            <a:endParaRPr lang="en-US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1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What is SEO </a:t>
            </a:r>
            <a:r>
              <a:rPr lang="en-US" sz="3100" b="1" dirty="0">
                <a:solidFill>
                  <a:srgbClr val="002D62"/>
                </a:solidFill>
              </a:rPr>
              <a:t>(search engine optimization)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59" y="922404"/>
            <a:ext cx="7772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5400" dirty="0">
                <a:solidFill>
                  <a:srgbClr val="002D62"/>
                </a:solidFill>
                <a:latin typeface="+mj-lt"/>
              </a:rPr>
              <a:t>How</a:t>
            </a:r>
            <a:r>
              <a:rPr lang="en-US" sz="5400" dirty="0">
                <a:solidFill>
                  <a:srgbClr val="D11242"/>
                </a:solidFill>
                <a:latin typeface="+mj-lt"/>
              </a:rPr>
              <a:t> Search Engines </a:t>
            </a:r>
            <a:r>
              <a:rPr lang="en-US" sz="5400" dirty="0">
                <a:solidFill>
                  <a:srgbClr val="002D62"/>
                </a:solidFill>
                <a:latin typeface="+mj-lt"/>
              </a:rPr>
              <a:t>Work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0" y="6837363"/>
            <a:ext cx="9144000" cy="0"/>
          </a:xfrm>
          <a:prstGeom prst="line">
            <a:avLst/>
          </a:prstGeom>
          <a:noFill/>
          <a:ln w="50800">
            <a:solidFill>
              <a:srgbClr val="002C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00600" y="2362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880137"/>
            <a:ext cx="82296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	Search engines provide answers based on an algorithm that involves </a:t>
            </a:r>
          </a:p>
          <a:p>
            <a:pPr marL="457200" indent="-457200">
              <a:buAutoNum type="arabicPeriod" startAt="2"/>
              <a:tabLst>
                <a:tab pos="342900" algn="l"/>
              </a:tabLst>
              <a:defRPr/>
            </a:pPr>
            <a:endParaRPr lang="en-US" sz="2000" b="1" dirty="0"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Keywords</a:t>
            </a:r>
          </a:p>
          <a:p>
            <a:pPr lvl="1">
              <a:defRPr/>
            </a:pPr>
            <a:endParaRPr lang="en-US" dirty="0"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cs typeface="Times New Roman" pitchFamily="18" charset="0"/>
              </a:rPr>
              <a:t>Relevance </a:t>
            </a:r>
          </a:p>
          <a:p>
            <a:pPr lvl="1">
              <a:defRPr/>
            </a:pPr>
            <a:endParaRPr lang="en-US" dirty="0">
              <a:cs typeface="Times New Roman" pitchFamily="18" charset="0"/>
            </a:endParaRPr>
          </a:p>
          <a:p>
            <a:pPr lvl="1">
              <a:buFontTx/>
              <a:buChar char="•"/>
              <a:defRPr/>
            </a:pPr>
            <a:r>
              <a:rPr lang="en-US" dirty="0">
                <a:cs typeface="Times New Roman" pitchFamily="18" charset="0"/>
              </a:rPr>
              <a:t>Importance (Links &amp; Shares)  and more…</a:t>
            </a:r>
          </a:p>
          <a:p>
            <a:pPr lvl="1">
              <a:buFontTx/>
              <a:buChar char="•"/>
              <a:defRPr/>
            </a:pPr>
            <a:endParaRPr lang="en-US" dirty="0">
              <a:cs typeface="Times New Roman" pitchFamily="18" charset="0"/>
            </a:endParaRPr>
          </a:p>
          <a:p>
            <a:pPr lvl="1">
              <a:buFontTx/>
              <a:buChar char="•"/>
              <a:defRPr/>
            </a:pPr>
            <a:endParaRPr lang="en-US" dirty="0">
              <a:cs typeface="Times New Roman" pitchFamily="18" charset="0"/>
            </a:endParaRPr>
          </a:p>
          <a:p>
            <a:pPr lvl="1">
              <a:buFontTx/>
              <a:buChar char="•"/>
              <a:defRPr/>
            </a:pPr>
            <a:endParaRPr lang="en-US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rgbClr val="002C33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3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What is SEO </a:t>
            </a:r>
            <a:r>
              <a:rPr lang="en-US" sz="3100" b="1" dirty="0">
                <a:solidFill>
                  <a:srgbClr val="002D62"/>
                </a:solidFill>
              </a:rPr>
              <a:t>(search engine optimization)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59" y="922404"/>
            <a:ext cx="7772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5400" dirty="0">
                <a:solidFill>
                  <a:srgbClr val="002D62"/>
                </a:solidFill>
                <a:latin typeface="+mj-lt"/>
              </a:rPr>
              <a:t>The</a:t>
            </a:r>
            <a:r>
              <a:rPr lang="en-US" sz="5400" dirty="0">
                <a:solidFill>
                  <a:srgbClr val="D11242"/>
                </a:solidFill>
                <a:latin typeface="+mj-lt"/>
              </a:rPr>
              <a:t> Importance </a:t>
            </a:r>
            <a:r>
              <a:rPr lang="en-US" sz="5400" dirty="0">
                <a:solidFill>
                  <a:srgbClr val="002D62"/>
                </a:solidFill>
                <a:latin typeface="+mj-lt"/>
              </a:rPr>
              <a:t>of SEO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0" y="6837363"/>
            <a:ext cx="9144000" cy="0"/>
          </a:xfrm>
          <a:prstGeom prst="line">
            <a:avLst/>
          </a:prstGeom>
          <a:noFill/>
          <a:ln w="50800">
            <a:solidFill>
              <a:srgbClr val="002C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00600" y="2362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880137"/>
            <a:ext cx="3124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cs typeface="Times New Roman" pitchFamily="18" charset="0"/>
              </a:rPr>
              <a:t>Helps customers find what they are looking for when they want it	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cs typeface="Times New Roman" pitchFamily="18" charset="0"/>
              </a:rPr>
              <a:t>Positions your business through the entire buying journey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cs typeface="Times New Roman" pitchFamily="18" charset="0"/>
              </a:rPr>
              <a:t>92% of internet searches happen on a google property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cs typeface="Times New Roman" pitchFamily="18" charset="0"/>
              </a:rPr>
              <a:t>SEO supports new buying behavior – going through the majority of buying process on their 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B1ED3-BFD8-C96D-ED0B-559B9B760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31326"/>
            <a:ext cx="4086659" cy="2716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DB537-2C4F-02A6-68A3-4FD11298C647}"/>
              </a:ext>
            </a:extLst>
          </p:cNvPr>
          <p:cNvSpPr txBox="1"/>
          <p:nvPr/>
        </p:nvSpPr>
        <p:spPr>
          <a:xfrm>
            <a:off x="3948329" y="4855697"/>
            <a:ext cx="5590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and information from https://blog.hubspot.com/marketing/seo</a:t>
            </a:r>
          </a:p>
        </p:txBody>
      </p:sp>
    </p:spTree>
    <p:extLst>
      <p:ext uri="{BB962C8B-B14F-4D97-AF65-F5344CB8AC3E}">
        <p14:creationId xmlns:p14="http://schemas.microsoft.com/office/powerpoint/2010/main" val="153634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12821"/>
            <a:ext cx="7543800" cy="6887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D62"/>
                </a:solidFill>
              </a:rPr>
              <a:t>What is SEO </a:t>
            </a:r>
            <a:r>
              <a:rPr lang="en-US" sz="3100" b="1" dirty="0">
                <a:solidFill>
                  <a:srgbClr val="002D62"/>
                </a:solidFill>
              </a:rPr>
              <a:t>(search engine optimization)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59" y="922404"/>
            <a:ext cx="7772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5400" dirty="0">
                <a:solidFill>
                  <a:srgbClr val="002D62"/>
                </a:solidFill>
                <a:latin typeface="+mj-lt"/>
              </a:rPr>
              <a:t>The</a:t>
            </a:r>
            <a:r>
              <a:rPr lang="en-US" sz="5400" dirty="0">
                <a:solidFill>
                  <a:srgbClr val="D11242"/>
                </a:solidFill>
                <a:latin typeface="+mj-lt"/>
              </a:rPr>
              <a:t> Buying </a:t>
            </a:r>
            <a:r>
              <a:rPr lang="en-US" sz="5400" dirty="0">
                <a:solidFill>
                  <a:srgbClr val="002D62"/>
                </a:solidFill>
                <a:latin typeface="+mj-lt"/>
              </a:rPr>
              <a:t>Process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0" y="6837363"/>
            <a:ext cx="9144000" cy="0"/>
          </a:xfrm>
          <a:prstGeom prst="line">
            <a:avLst/>
          </a:prstGeom>
          <a:noFill/>
          <a:ln w="50800">
            <a:solidFill>
              <a:srgbClr val="002C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00600" y="2362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5900" y="2216580"/>
            <a:ext cx="61722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Use google when we have a problems and looking for solutions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Use Google to evaluate and exhaust all potential solutions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Inquire with company last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The only chance for customers to notice and even consider your bushiness is to show up in Organic or Local search results. </a:t>
            </a:r>
          </a:p>
        </p:txBody>
      </p:sp>
    </p:spTree>
    <p:extLst>
      <p:ext uri="{BB962C8B-B14F-4D97-AF65-F5344CB8AC3E}">
        <p14:creationId xmlns:p14="http://schemas.microsoft.com/office/powerpoint/2010/main" val="399476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659" y="922404"/>
            <a:ext cx="7772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5400" dirty="0">
                <a:solidFill>
                  <a:srgbClr val="002D62"/>
                </a:solidFill>
                <a:latin typeface="+mj-lt"/>
              </a:rPr>
              <a:t>Three </a:t>
            </a:r>
            <a:r>
              <a:rPr lang="en-US" sz="5400" dirty="0">
                <a:solidFill>
                  <a:srgbClr val="C00000"/>
                </a:solidFill>
                <a:latin typeface="+mj-lt"/>
              </a:rPr>
              <a:t>Core</a:t>
            </a:r>
            <a:r>
              <a:rPr lang="en-US" sz="5400" dirty="0">
                <a:solidFill>
                  <a:srgbClr val="002D62"/>
                </a:solidFill>
                <a:latin typeface="+mj-lt"/>
              </a:rPr>
              <a:t> Components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0" y="6837363"/>
            <a:ext cx="9144000" cy="0"/>
          </a:xfrm>
          <a:prstGeom prst="line">
            <a:avLst/>
          </a:prstGeom>
          <a:noFill/>
          <a:ln w="50800">
            <a:solidFill>
              <a:srgbClr val="002C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00600" y="2362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5900" y="2216580"/>
            <a:ext cx="617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Technical Setup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Content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118562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659" y="922404"/>
            <a:ext cx="7772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5400" dirty="0">
                <a:solidFill>
                  <a:srgbClr val="002D62"/>
                </a:solidFill>
                <a:latin typeface="+mj-lt"/>
              </a:rPr>
              <a:t>1. Technical Setup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0" y="6837363"/>
            <a:ext cx="9144000" cy="0"/>
          </a:xfrm>
          <a:prstGeom prst="line">
            <a:avLst/>
          </a:prstGeom>
          <a:noFill/>
          <a:ln w="50800">
            <a:solidFill>
              <a:srgbClr val="002C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00600" y="2362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5900" y="2216580"/>
            <a:ext cx="6172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342900" algn="l"/>
              </a:tabLst>
              <a:defRPr/>
            </a:pPr>
            <a:r>
              <a:rPr lang="en-US" sz="2000" dirty="0">
                <a:cs typeface="Times New Roman" pitchFamily="18" charset="0"/>
              </a:rPr>
              <a:t>Google only sees text. Technical setup will ensure that your website will allow google to scan and index it.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617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FFFFFF"/>
      </a:dk1>
      <a:lt1>
        <a:srgbClr val="333333"/>
      </a:lt1>
      <a:dk2>
        <a:srgbClr val="262626"/>
      </a:dk2>
      <a:lt2>
        <a:srgbClr val="DBEFF9"/>
      </a:lt2>
      <a:accent1>
        <a:srgbClr val="002C61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C61"/>
      </a:hlink>
      <a:folHlink>
        <a:srgbClr val="85DFD0"/>
      </a:folHlink>
    </a:clrScheme>
    <a:fontScheme name="Custom 7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23679</TotalTime>
  <Words>2008</Words>
  <Application>Microsoft Office PowerPoint</Application>
  <PresentationFormat>On-screen Show (4:3)</PresentationFormat>
  <Paragraphs>364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Courier New</vt:lpstr>
      <vt:lpstr>Droid sans</vt:lpstr>
      <vt:lpstr>Gill Sans MT</vt:lpstr>
      <vt:lpstr>Montserrat</vt:lpstr>
      <vt:lpstr>Times New Roman</vt:lpstr>
      <vt:lpstr>Retrospect</vt:lpstr>
      <vt:lpstr>PowerPoint Presentation</vt:lpstr>
      <vt:lpstr>What is SEO (search engine optimization)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Visiting Your Website</vt:lpstr>
      <vt:lpstr>Elevator Pitch </vt:lpstr>
      <vt:lpstr>PowerPoint Presentation</vt:lpstr>
      <vt:lpstr>How Are They Searching</vt:lpstr>
      <vt:lpstr>Keyword Tools</vt:lpstr>
      <vt:lpstr>Main Keywords</vt:lpstr>
      <vt:lpstr>Title Tags</vt:lpstr>
      <vt:lpstr>Title Tags</vt:lpstr>
      <vt:lpstr>Title Tags – Why Do They Matter?</vt:lpstr>
      <vt:lpstr>Title Tags – How to Write</vt:lpstr>
      <vt:lpstr>Description Tag</vt:lpstr>
      <vt:lpstr>Description Tag</vt:lpstr>
      <vt:lpstr>Description Tag</vt:lpstr>
      <vt:lpstr>Description Tag</vt:lpstr>
      <vt:lpstr>Header Tags – H1, H2, …</vt:lpstr>
      <vt:lpstr>Header Tags – H1, H2, …</vt:lpstr>
      <vt:lpstr>Navigation</vt:lpstr>
      <vt:lpstr>PowerPoint Presentation</vt:lpstr>
      <vt:lpstr>Good Page Content</vt:lpstr>
      <vt:lpstr>Content Best Practices</vt:lpstr>
      <vt:lpstr>Inbound Links</vt:lpstr>
      <vt:lpstr>Social Media</vt:lpstr>
      <vt:lpstr>Mobile Optimization</vt:lpstr>
      <vt:lpstr>Local Search Optimization</vt:lpstr>
      <vt:lpstr>Google Business Profile</vt:lpstr>
      <vt:lpstr>Google Business Profile</vt:lpstr>
      <vt:lpstr>Google Business Profile</vt:lpstr>
      <vt:lpstr>Reputation Management</vt:lpstr>
      <vt:lpstr>Optimize Website</vt:lpstr>
      <vt:lpstr>Citations</vt:lpstr>
      <vt:lpstr>Contact</vt:lpstr>
    </vt:vector>
  </TitlesOfParts>
  <Company>SCCMCENTRAL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Pitts, Susan</dc:creator>
  <cp:lastModifiedBy>Baker, Joshua</cp:lastModifiedBy>
  <cp:revision>123</cp:revision>
  <dcterms:created xsi:type="dcterms:W3CDTF">2016-05-10T16:28:06Z</dcterms:created>
  <dcterms:modified xsi:type="dcterms:W3CDTF">2023-04-13T17:16:35Z</dcterms:modified>
</cp:coreProperties>
</file>